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347" r:id="rId2"/>
    <p:sldId id="353" r:id="rId3"/>
    <p:sldId id="335" r:id="rId4"/>
    <p:sldId id="336" r:id="rId5"/>
    <p:sldId id="322" r:id="rId6"/>
    <p:sldId id="337" r:id="rId7"/>
    <p:sldId id="314" r:id="rId8"/>
    <p:sldId id="393" r:id="rId9"/>
    <p:sldId id="397" r:id="rId10"/>
    <p:sldId id="435" r:id="rId11"/>
    <p:sldId id="439" r:id="rId12"/>
    <p:sldId id="436" r:id="rId13"/>
    <p:sldId id="440" r:id="rId14"/>
    <p:sldId id="339" r:id="rId15"/>
    <p:sldId id="409" r:id="rId16"/>
    <p:sldId id="416" r:id="rId17"/>
    <p:sldId id="417" r:id="rId18"/>
    <p:sldId id="441" r:id="rId19"/>
    <p:sldId id="418" r:id="rId20"/>
    <p:sldId id="443" r:id="rId21"/>
    <p:sldId id="442" r:id="rId22"/>
    <p:sldId id="444" r:id="rId23"/>
    <p:sldId id="434" r:id="rId24"/>
    <p:sldId id="437" r:id="rId25"/>
    <p:sldId id="340" r:id="rId26"/>
    <p:sldId id="412" r:id="rId27"/>
    <p:sldId id="413" r:id="rId28"/>
    <p:sldId id="414" r:id="rId29"/>
    <p:sldId id="438" r:id="rId30"/>
    <p:sldId id="343"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55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2AC"/>
    <a:srgbClr val="568D11"/>
    <a:srgbClr val="0F8FEF"/>
    <a:srgbClr val="407434"/>
    <a:srgbClr val="4AA44A"/>
    <a:srgbClr val="0F97C7"/>
    <a:srgbClr val="019DD5"/>
    <a:srgbClr val="85AD32"/>
    <a:srgbClr val="009D8C"/>
    <a:srgbClr val="0094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44" autoAdjust="0"/>
  </p:normalViewPr>
  <p:slideViewPr>
    <p:cSldViewPr snapToGrid="0" showGuides="1">
      <p:cViewPr varScale="1">
        <p:scale>
          <a:sx n="109" d="100"/>
          <a:sy n="109" d="100"/>
        </p:scale>
        <p:origin x="432" y="96"/>
      </p:cViewPr>
      <p:guideLst>
        <p:guide orient="horz" pos="1049"/>
        <p:guide pos="5541"/>
      </p:guideLst>
    </p:cSldViewPr>
  </p:slideViewPr>
  <p:notesTextViewPr>
    <p:cViewPr>
      <p:scale>
        <a:sx n="66" d="100"/>
        <a:sy n="66"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2024/10/15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extLst>
      <p:ext uri="{BB962C8B-B14F-4D97-AF65-F5344CB8AC3E}">
        <p14:creationId xmlns:p14="http://schemas.microsoft.com/office/powerpoint/2010/main" val="553636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EDBD5-CFEF-3DDC-8A49-97EB31FE26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CDACF2-D213-7188-121F-2E5A904D21E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D019C7-415F-0785-7A96-44A7FF2CB0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a:extLst>
              <a:ext uri="{FF2B5EF4-FFF2-40B4-BE49-F238E27FC236}">
                <a16:creationId xmlns:a16="http://schemas.microsoft.com/office/drawing/2014/main" id="{9FA12E28-A195-EEEE-76D2-64322DF4E20E}"/>
              </a:ext>
            </a:extLst>
          </p:cNvPr>
          <p:cNvSpPr>
            <a:spLocks noGrp="1"/>
          </p:cNvSpPr>
          <p:nvPr>
            <p:ph type="sldNum" sz="quarter" idx="10"/>
          </p:nvPr>
        </p:nvSpPr>
        <p:spPr/>
        <p:txBody>
          <a:bodyPr/>
          <a:lstStyle/>
          <a:p>
            <a:fld id="{8927DC7C-EA85-41EA-BE8E-3BC04B9579CE}" type="slidenum">
              <a:rPr lang="zh-CN" altLang="en-US" smtClean="0"/>
              <a:t>11</a:t>
            </a:fld>
            <a:endParaRPr lang="zh-CN" altLang="en-US"/>
          </a:p>
        </p:txBody>
      </p:sp>
    </p:spTree>
    <p:extLst>
      <p:ext uri="{BB962C8B-B14F-4D97-AF65-F5344CB8AC3E}">
        <p14:creationId xmlns:p14="http://schemas.microsoft.com/office/powerpoint/2010/main" val="2171720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12</a:t>
            </a:fld>
            <a:endParaRPr lang="zh-CN" altLang="en-US"/>
          </a:p>
        </p:txBody>
      </p:sp>
    </p:spTree>
    <p:extLst>
      <p:ext uri="{BB962C8B-B14F-4D97-AF65-F5344CB8AC3E}">
        <p14:creationId xmlns:p14="http://schemas.microsoft.com/office/powerpoint/2010/main" val="2509551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CF28F-98C2-162D-1509-D70A80E623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4CD1FE7-C1DA-E64A-6B8F-5BA7C5A6FA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D628C1-6F51-62F6-CD56-A734383A8B7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dirty="0"/>
              <a:t>研究通过</a:t>
            </a:r>
            <a:r>
              <a:rPr lang="en-US" altLang="zh-CN" sz="4000" dirty="0"/>
              <a:t>Akaike</a:t>
            </a:r>
            <a:r>
              <a:rPr lang="zh-CN" altLang="en-US" sz="4000" dirty="0"/>
              <a:t>信息准则（</a:t>
            </a:r>
            <a:r>
              <a:rPr lang="en-US" altLang="zh-CN" sz="4000" dirty="0"/>
              <a:t>AIC</a:t>
            </a:r>
            <a:r>
              <a:rPr lang="zh-CN" altLang="en-US" sz="4000" dirty="0"/>
              <a:t>）来比较全模型和简化模型的适用性。在剔除不显著的交互项之后，使用</a:t>
            </a:r>
            <a:r>
              <a:rPr lang="en-US" altLang="zh-CN" sz="4000" dirty="0"/>
              <a:t>AIC</a:t>
            </a:r>
            <a:r>
              <a:rPr lang="zh-CN" altLang="en-US" sz="4000" dirty="0"/>
              <a:t>确认简化模型并不会显著降低模型的解释力，进而优化模型结构。</a:t>
            </a:r>
            <a:endParaRPr lang="zh-CN" altLang="en-US" sz="2800" baseline="0" dirty="0"/>
          </a:p>
        </p:txBody>
      </p:sp>
      <p:sp>
        <p:nvSpPr>
          <p:cNvPr id="4" name="灯片编号占位符 3">
            <a:extLst>
              <a:ext uri="{FF2B5EF4-FFF2-40B4-BE49-F238E27FC236}">
                <a16:creationId xmlns:a16="http://schemas.microsoft.com/office/drawing/2014/main" id="{2EBD3D9C-8E4A-4813-A274-616C80B04F4B}"/>
              </a:ext>
            </a:extLst>
          </p:cNvPr>
          <p:cNvSpPr>
            <a:spLocks noGrp="1"/>
          </p:cNvSpPr>
          <p:nvPr>
            <p:ph type="sldNum" sz="quarter" idx="10"/>
          </p:nvPr>
        </p:nvSpPr>
        <p:spPr/>
        <p:txBody>
          <a:bodyPr/>
          <a:lstStyle/>
          <a:p>
            <a:fld id="{8927DC7C-EA85-41EA-BE8E-3BC04B9579CE}" type="slidenum">
              <a:rPr lang="zh-CN" altLang="en-US" smtClean="0"/>
              <a:t>13</a:t>
            </a:fld>
            <a:endParaRPr lang="zh-CN" altLang="en-US"/>
          </a:p>
        </p:txBody>
      </p:sp>
    </p:spTree>
    <p:extLst>
      <p:ext uri="{BB962C8B-B14F-4D97-AF65-F5344CB8AC3E}">
        <p14:creationId xmlns:p14="http://schemas.microsoft.com/office/powerpoint/2010/main" val="964047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15</a:t>
            </a:fld>
            <a:endParaRPr lang="zh-CN" altLang="en-US"/>
          </a:p>
        </p:txBody>
      </p:sp>
    </p:spTree>
    <p:extLst>
      <p:ext uri="{BB962C8B-B14F-4D97-AF65-F5344CB8AC3E}">
        <p14:creationId xmlns:p14="http://schemas.microsoft.com/office/powerpoint/2010/main" val="1026958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61781-E3E3-D4A8-2529-DD07572168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76598F-494D-66E1-8650-4208B8BA975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4059451-8A73-9848-E82E-CDFDD19DAD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aseline="0" dirty="0"/>
              <a:t>估计值</a:t>
            </a:r>
          </a:p>
        </p:txBody>
      </p:sp>
      <p:sp>
        <p:nvSpPr>
          <p:cNvPr id="4" name="灯片编号占位符 3">
            <a:extLst>
              <a:ext uri="{FF2B5EF4-FFF2-40B4-BE49-F238E27FC236}">
                <a16:creationId xmlns:a16="http://schemas.microsoft.com/office/drawing/2014/main" id="{579BF1C9-D21F-12E5-2D11-B43444478AE5}"/>
              </a:ext>
            </a:extLst>
          </p:cNvPr>
          <p:cNvSpPr>
            <a:spLocks noGrp="1"/>
          </p:cNvSpPr>
          <p:nvPr>
            <p:ph type="sldNum" sz="quarter" idx="10"/>
          </p:nvPr>
        </p:nvSpPr>
        <p:spPr/>
        <p:txBody>
          <a:bodyPr/>
          <a:lstStyle/>
          <a:p>
            <a:fld id="{8927DC7C-EA85-41EA-BE8E-3BC04B9579CE}" type="slidenum">
              <a:rPr lang="zh-CN" altLang="en-US" smtClean="0"/>
              <a:t>16</a:t>
            </a:fld>
            <a:endParaRPr lang="zh-CN" altLang="en-US"/>
          </a:p>
        </p:txBody>
      </p:sp>
    </p:spTree>
    <p:extLst>
      <p:ext uri="{BB962C8B-B14F-4D97-AF65-F5344CB8AC3E}">
        <p14:creationId xmlns:p14="http://schemas.microsoft.com/office/powerpoint/2010/main" val="640154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288B0-E2B9-ADE9-1F01-352ABF2FB1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7CF634F-CDDD-1005-374B-3C7A0E13DD6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683E6E-7002-B24E-E7B0-4A330FBDB8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a:extLst>
              <a:ext uri="{FF2B5EF4-FFF2-40B4-BE49-F238E27FC236}">
                <a16:creationId xmlns:a16="http://schemas.microsoft.com/office/drawing/2014/main" id="{2BFA579F-870E-8F38-77E0-DC91DF515BB3}"/>
              </a:ext>
            </a:extLst>
          </p:cNvPr>
          <p:cNvSpPr>
            <a:spLocks noGrp="1"/>
          </p:cNvSpPr>
          <p:nvPr>
            <p:ph type="sldNum" sz="quarter" idx="10"/>
          </p:nvPr>
        </p:nvSpPr>
        <p:spPr/>
        <p:txBody>
          <a:bodyPr/>
          <a:lstStyle/>
          <a:p>
            <a:fld id="{8927DC7C-EA85-41EA-BE8E-3BC04B9579CE}" type="slidenum">
              <a:rPr lang="zh-CN" altLang="en-US" smtClean="0"/>
              <a:t>17</a:t>
            </a:fld>
            <a:endParaRPr lang="zh-CN" altLang="en-US"/>
          </a:p>
        </p:txBody>
      </p:sp>
    </p:spTree>
    <p:extLst>
      <p:ext uri="{BB962C8B-B14F-4D97-AF65-F5344CB8AC3E}">
        <p14:creationId xmlns:p14="http://schemas.microsoft.com/office/powerpoint/2010/main" val="4195149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51211-87BA-E6B1-6167-F08910FC9E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AC0D310-7514-D37F-7218-1A89E411137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3E5C2B5-4717-4436-FC08-729A45CE41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a:extLst>
              <a:ext uri="{FF2B5EF4-FFF2-40B4-BE49-F238E27FC236}">
                <a16:creationId xmlns:a16="http://schemas.microsoft.com/office/drawing/2014/main" id="{AE859438-7CB6-467A-F791-8C58DFCD87E5}"/>
              </a:ext>
            </a:extLst>
          </p:cNvPr>
          <p:cNvSpPr>
            <a:spLocks noGrp="1"/>
          </p:cNvSpPr>
          <p:nvPr>
            <p:ph type="sldNum" sz="quarter" idx="10"/>
          </p:nvPr>
        </p:nvSpPr>
        <p:spPr/>
        <p:txBody>
          <a:bodyPr/>
          <a:lstStyle/>
          <a:p>
            <a:fld id="{8927DC7C-EA85-41EA-BE8E-3BC04B9579CE}" type="slidenum">
              <a:rPr lang="zh-CN" altLang="en-US" smtClean="0"/>
              <a:t>18</a:t>
            </a:fld>
            <a:endParaRPr lang="zh-CN" altLang="en-US"/>
          </a:p>
        </p:txBody>
      </p:sp>
    </p:spTree>
    <p:extLst>
      <p:ext uri="{BB962C8B-B14F-4D97-AF65-F5344CB8AC3E}">
        <p14:creationId xmlns:p14="http://schemas.microsoft.com/office/powerpoint/2010/main" val="3132661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91230-5703-155D-97F0-1E010506590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89922E-28A5-F761-6BD2-534D50456E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4336EF7-FC08-180E-7FCD-9BB83EC45F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a:extLst>
              <a:ext uri="{FF2B5EF4-FFF2-40B4-BE49-F238E27FC236}">
                <a16:creationId xmlns:a16="http://schemas.microsoft.com/office/drawing/2014/main" id="{9439E836-E2A2-2245-3251-F589987F1C19}"/>
              </a:ext>
            </a:extLst>
          </p:cNvPr>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4212639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分隔指的是路上的车都是同种类型，都是手动驾驶和都是配备</a:t>
            </a:r>
            <a:r>
              <a:rPr lang="en-US" altLang="zh-CN" dirty="0" err="1"/>
              <a:t>eHMI</a:t>
            </a:r>
            <a:r>
              <a:rPr lang="zh-CN" altLang="en-US" dirty="0"/>
              <a:t>的自动驾驶；混合指的是手动驾驶与</a:t>
            </a:r>
            <a:r>
              <a:rPr lang="en-US" altLang="zh-CN" dirty="0" err="1"/>
              <a:t>eHMI</a:t>
            </a:r>
            <a:r>
              <a:rPr lang="zh-CN" altLang="en-US" dirty="0"/>
              <a:t>的自动驾驶混行</a:t>
            </a:r>
          </a:p>
        </p:txBody>
      </p:sp>
      <p:sp>
        <p:nvSpPr>
          <p:cNvPr id="4" name="灯片编号占位符 3"/>
          <p:cNvSpPr>
            <a:spLocks noGrp="1"/>
          </p:cNvSpPr>
          <p:nvPr>
            <p:ph type="sldNum" sz="quarter" idx="5"/>
          </p:nvPr>
        </p:nvSpPr>
        <p:spPr/>
        <p:txBody>
          <a:bodyPr/>
          <a:lstStyle/>
          <a:p>
            <a:fld id="{8927DC7C-EA85-41EA-BE8E-3BC04B9579CE}" type="slidenum">
              <a:rPr lang="zh-CN" altLang="en-US" smtClean="0"/>
              <a:t>2</a:t>
            </a:fld>
            <a:endParaRPr lang="zh-CN" altLang="en-US"/>
          </a:p>
        </p:txBody>
      </p:sp>
    </p:spTree>
    <p:extLst>
      <p:ext uri="{BB962C8B-B14F-4D97-AF65-F5344CB8AC3E}">
        <p14:creationId xmlns:p14="http://schemas.microsoft.com/office/powerpoint/2010/main" val="2105223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45C5F-0915-66D4-253A-AB5A67793F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66748E-03F9-62C6-6D31-852F7E473F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D90CEAD-57C7-13F8-899F-B1379551D4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a:extLst>
              <a:ext uri="{FF2B5EF4-FFF2-40B4-BE49-F238E27FC236}">
                <a16:creationId xmlns:a16="http://schemas.microsoft.com/office/drawing/2014/main" id="{ECF8B7F4-D337-5DEC-D349-BC4ACDB4579A}"/>
              </a:ext>
            </a:extLst>
          </p:cNvPr>
          <p:cNvSpPr>
            <a:spLocks noGrp="1"/>
          </p:cNvSpPr>
          <p:nvPr>
            <p:ph type="sldNum" sz="quarter" idx="10"/>
          </p:nvPr>
        </p:nvSpPr>
        <p:spPr/>
        <p:txBody>
          <a:bodyPr/>
          <a:lstStyle/>
          <a:p>
            <a:fld id="{8927DC7C-EA85-41EA-BE8E-3BC04B9579CE}" type="slidenum">
              <a:rPr lang="zh-CN" altLang="en-US" smtClean="0"/>
              <a:t>20</a:t>
            </a:fld>
            <a:endParaRPr lang="zh-CN" altLang="en-US"/>
          </a:p>
        </p:txBody>
      </p:sp>
    </p:spTree>
    <p:extLst>
      <p:ext uri="{BB962C8B-B14F-4D97-AF65-F5344CB8AC3E}">
        <p14:creationId xmlns:p14="http://schemas.microsoft.com/office/powerpoint/2010/main" val="2359940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75991-7F74-D5D2-D68A-55D12564FE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AC3A944-1668-8BD3-727C-35F6C1E36A1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35DC64-A580-0B7F-0C95-1EB1014BC4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a:extLst>
              <a:ext uri="{FF2B5EF4-FFF2-40B4-BE49-F238E27FC236}">
                <a16:creationId xmlns:a16="http://schemas.microsoft.com/office/drawing/2014/main" id="{83B3557B-CB5E-E141-7D7C-5984ED27BE14}"/>
              </a:ext>
            </a:extLst>
          </p:cNvPr>
          <p:cNvSpPr>
            <a:spLocks noGrp="1"/>
          </p:cNvSpPr>
          <p:nvPr>
            <p:ph type="sldNum" sz="quarter" idx="10"/>
          </p:nvPr>
        </p:nvSpPr>
        <p:spPr/>
        <p:txBody>
          <a:bodyPr/>
          <a:lstStyle/>
          <a:p>
            <a:fld id="{8927DC7C-EA85-41EA-BE8E-3BC04B9579CE}" type="slidenum">
              <a:rPr lang="zh-CN" altLang="en-US" smtClean="0"/>
              <a:t>21</a:t>
            </a:fld>
            <a:endParaRPr lang="zh-CN" altLang="en-US"/>
          </a:p>
        </p:txBody>
      </p:sp>
    </p:spTree>
    <p:extLst>
      <p:ext uri="{BB962C8B-B14F-4D97-AF65-F5344CB8AC3E}">
        <p14:creationId xmlns:p14="http://schemas.microsoft.com/office/powerpoint/2010/main" val="1439171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4BBCD-D8FE-0E93-4339-4B5C4012DBB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C6EA302-93B1-C980-5567-5AD34F25E70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F432DE1-741D-18AE-E765-F16DD12FEBF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a:extLst>
              <a:ext uri="{FF2B5EF4-FFF2-40B4-BE49-F238E27FC236}">
                <a16:creationId xmlns:a16="http://schemas.microsoft.com/office/drawing/2014/main" id="{ECF25B84-6C89-760B-8678-C3317F17C246}"/>
              </a:ext>
            </a:extLst>
          </p:cNvPr>
          <p:cNvSpPr>
            <a:spLocks noGrp="1"/>
          </p:cNvSpPr>
          <p:nvPr>
            <p:ph type="sldNum" sz="quarter" idx="10"/>
          </p:nvPr>
        </p:nvSpPr>
        <p:spPr/>
        <p:txBody>
          <a:bodyPr/>
          <a:lstStyle/>
          <a:p>
            <a:fld id="{8927DC7C-EA85-41EA-BE8E-3BC04B9579CE}" type="slidenum">
              <a:rPr lang="zh-CN" altLang="en-US" smtClean="0"/>
              <a:t>22</a:t>
            </a:fld>
            <a:endParaRPr lang="zh-CN" altLang="en-US"/>
          </a:p>
        </p:txBody>
      </p:sp>
    </p:spTree>
    <p:extLst>
      <p:ext uri="{BB962C8B-B14F-4D97-AF65-F5344CB8AC3E}">
        <p14:creationId xmlns:p14="http://schemas.microsoft.com/office/powerpoint/2010/main" val="3725125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91230-5703-155D-97F0-1E010506590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89922E-28A5-F761-6BD2-534D50456E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4336EF7-FC08-180E-7FCD-9BB83EC45F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a:extLst>
              <a:ext uri="{FF2B5EF4-FFF2-40B4-BE49-F238E27FC236}">
                <a16:creationId xmlns:a16="http://schemas.microsoft.com/office/drawing/2014/main" id="{9439E836-E2A2-2245-3251-F589987F1C19}"/>
              </a:ext>
            </a:extLst>
          </p:cNvPr>
          <p:cNvSpPr>
            <a:spLocks noGrp="1"/>
          </p:cNvSpPr>
          <p:nvPr>
            <p:ph type="sldNum" sz="quarter" idx="10"/>
          </p:nvPr>
        </p:nvSpPr>
        <p:spPr/>
        <p:txBody>
          <a:bodyPr/>
          <a:lstStyle/>
          <a:p>
            <a:fld id="{8927DC7C-EA85-41EA-BE8E-3BC04B9579CE}" type="slidenum">
              <a:rPr lang="zh-CN" altLang="en-US" smtClean="0"/>
              <a:t>23</a:t>
            </a:fld>
            <a:endParaRPr lang="zh-CN" altLang="en-US"/>
          </a:p>
        </p:txBody>
      </p:sp>
    </p:spTree>
    <p:extLst>
      <p:ext uri="{BB962C8B-B14F-4D97-AF65-F5344CB8AC3E}">
        <p14:creationId xmlns:p14="http://schemas.microsoft.com/office/powerpoint/2010/main" val="2000203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91230-5703-155D-97F0-1E010506590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89922E-28A5-F761-6BD2-534D50456E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4336EF7-FC08-180E-7FCD-9BB83EC45F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a:extLst>
              <a:ext uri="{FF2B5EF4-FFF2-40B4-BE49-F238E27FC236}">
                <a16:creationId xmlns:a16="http://schemas.microsoft.com/office/drawing/2014/main" id="{9439E836-E2A2-2245-3251-F589987F1C19}"/>
              </a:ext>
            </a:extLst>
          </p:cNvPr>
          <p:cNvSpPr>
            <a:spLocks noGrp="1"/>
          </p:cNvSpPr>
          <p:nvPr>
            <p:ph type="sldNum" sz="quarter" idx="10"/>
          </p:nvPr>
        </p:nvSpPr>
        <p:spPr/>
        <p:txBody>
          <a:bodyPr/>
          <a:lstStyle/>
          <a:p>
            <a:fld id="{8927DC7C-EA85-41EA-BE8E-3BC04B9579CE}" type="slidenum">
              <a:rPr lang="zh-CN" altLang="en-US" smtClean="0"/>
              <a:t>24</a:t>
            </a:fld>
            <a:endParaRPr lang="zh-CN" altLang="en-US"/>
          </a:p>
        </p:txBody>
      </p:sp>
    </p:spTree>
    <p:extLst>
      <p:ext uri="{BB962C8B-B14F-4D97-AF65-F5344CB8AC3E}">
        <p14:creationId xmlns:p14="http://schemas.microsoft.com/office/powerpoint/2010/main" val="4285415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26</a:t>
            </a:fld>
            <a:endParaRPr lang="zh-CN" altLang="en-US"/>
          </a:p>
        </p:txBody>
      </p:sp>
    </p:spTree>
    <p:extLst>
      <p:ext uri="{BB962C8B-B14F-4D97-AF65-F5344CB8AC3E}">
        <p14:creationId xmlns:p14="http://schemas.microsoft.com/office/powerpoint/2010/main" val="2269384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27</a:t>
            </a:fld>
            <a:endParaRPr lang="zh-CN" altLang="en-US"/>
          </a:p>
        </p:txBody>
      </p:sp>
    </p:spTree>
    <p:extLst>
      <p:ext uri="{BB962C8B-B14F-4D97-AF65-F5344CB8AC3E}">
        <p14:creationId xmlns:p14="http://schemas.microsoft.com/office/powerpoint/2010/main" val="2287639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28</a:t>
            </a:fld>
            <a:endParaRPr lang="zh-CN" altLang="en-US"/>
          </a:p>
        </p:txBody>
      </p:sp>
    </p:spTree>
    <p:extLst>
      <p:ext uri="{BB962C8B-B14F-4D97-AF65-F5344CB8AC3E}">
        <p14:creationId xmlns:p14="http://schemas.microsoft.com/office/powerpoint/2010/main" val="35872660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29</a:t>
            </a:fld>
            <a:endParaRPr lang="zh-CN" altLang="en-US"/>
          </a:p>
        </p:txBody>
      </p:sp>
    </p:spTree>
    <p:extLst>
      <p:ext uri="{BB962C8B-B14F-4D97-AF65-F5344CB8AC3E}">
        <p14:creationId xmlns:p14="http://schemas.microsoft.com/office/powerpoint/2010/main" val="3984612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30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8</a:t>
            </a:fld>
            <a:endParaRPr lang="zh-CN" altLang="en-US"/>
          </a:p>
        </p:txBody>
      </p:sp>
    </p:spTree>
    <p:extLst>
      <p:ext uri="{BB962C8B-B14F-4D97-AF65-F5344CB8AC3E}">
        <p14:creationId xmlns:p14="http://schemas.microsoft.com/office/powerpoint/2010/main" val="2900050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a:p>
        </p:txBody>
      </p:sp>
    </p:spTree>
    <p:extLst>
      <p:ext uri="{BB962C8B-B14F-4D97-AF65-F5344CB8AC3E}">
        <p14:creationId xmlns:p14="http://schemas.microsoft.com/office/powerpoint/2010/main" val="2053976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绪论2">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31" name="表格 30"/>
          <p:cNvGraphicFramePr>
            <a:graphicFrameLocks noGrp="1"/>
          </p:cNvGraphicFramePr>
          <p:nvPr userDrawn="1">
            <p:extLst>
              <p:ext uri="{D42A27DB-BD31-4B8C-83A1-F6EECF244321}">
                <p14:modId xmlns:p14="http://schemas.microsoft.com/office/powerpoint/2010/main" val="3805244707"/>
              </p:ext>
            </p:extLst>
          </p:nvPr>
        </p:nvGraphicFramePr>
        <p:xfrm>
          <a:off x="-338"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2" name="组合 31"/>
          <p:cNvGrpSpPr/>
          <p:nvPr userDrawn="1"/>
        </p:nvGrpSpPr>
        <p:grpSpPr>
          <a:xfrm>
            <a:off x="0" y="1272662"/>
            <a:ext cx="1691680" cy="788186"/>
            <a:chOff x="0" y="1272662"/>
            <a:chExt cx="1691680" cy="788186"/>
          </a:xfrm>
        </p:grpSpPr>
        <p:sp>
          <p:nvSpPr>
            <p:cNvPr id="33" name="矩形 32"/>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文献综述</a:t>
              </a:r>
            </a:p>
          </p:txBody>
        </p:sp>
        <p:sp>
          <p:nvSpPr>
            <p:cNvPr id="34" name="等腰三角形 33"/>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descr="C:\Users\Administrator\Desktop\宁波大学图片\0000.png0000"/>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界定与表征">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extLst>
              <p:ext uri="{D42A27DB-BD31-4B8C-83A1-F6EECF244321}">
                <p14:modId xmlns:p14="http://schemas.microsoft.com/office/powerpoint/2010/main" val="2453470806"/>
              </p:ext>
            </p:extLst>
          </p:nvPr>
        </p:nvGraphicFramePr>
        <p:xfrm>
          <a:off x="0" y="1268760"/>
          <a:ext cx="1691680" cy="3207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userDrawn="1"/>
        </p:nvGrpSpPr>
        <p:grpSpPr>
          <a:xfrm>
            <a:off x="3668" y="2079006"/>
            <a:ext cx="1691680" cy="788186"/>
            <a:chOff x="0" y="1272662"/>
            <a:chExt cx="1691680" cy="788186"/>
          </a:xfrm>
          <a:solidFill>
            <a:srgbClr val="0070C0"/>
          </a:solidFill>
        </p:grpSpPr>
        <p:sp>
          <p:nvSpPr>
            <p:cNvPr id="28" name="矩形 27"/>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研究方法</a:t>
              </a:r>
            </a:p>
          </p:txBody>
        </p:sp>
        <p:sp>
          <p:nvSpPr>
            <p:cNvPr id="29" name="等腰三角形 2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C:\Users\Administrator\Desktop\宁波大学图片\0000.png0000">
            <a:extLst>
              <a:ext uri="{FF2B5EF4-FFF2-40B4-BE49-F238E27FC236}">
                <a16:creationId xmlns:a16="http://schemas.microsoft.com/office/drawing/2014/main" id="{FA784263-07B6-9B7F-8C64-C5C1B7E29FC5}"/>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合理交通结构">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2960755759"/>
              </p:ext>
            </p:extLst>
          </p:nvPr>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8" name="矩形 27"/>
          <p:cNvSpPr/>
          <p:nvPr userDrawn="1"/>
        </p:nvSpPr>
        <p:spPr>
          <a:xfrm>
            <a:off x="0" y="2064750"/>
            <a:ext cx="1691680" cy="7881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
        <p:nvSpPr>
          <p:cNvPr id="12" name="等腰三角形 11"/>
          <p:cNvSpPr/>
          <p:nvPr userDrawn="1"/>
        </p:nvSpPr>
        <p:spPr>
          <a:xfrm rot="16200000">
            <a:off x="1547664" y="31742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0" y="2852936"/>
            <a:ext cx="1691680" cy="788186"/>
            <a:chOff x="0" y="1272662"/>
            <a:chExt cx="1691680" cy="788186"/>
          </a:xfrm>
        </p:grpSpPr>
        <p:sp>
          <p:nvSpPr>
            <p:cNvPr id="11" name="矩形 10"/>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结果分析</a:t>
              </a:r>
            </a:p>
          </p:txBody>
        </p:sp>
        <p:sp>
          <p:nvSpPr>
            <p:cNvPr id="1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pic>
        <p:nvPicPr>
          <p:cNvPr id="3" name="图片 2" descr="C:\Users\Administrator\Desktop\宁波大学图片\0000.png0000">
            <a:extLst>
              <a:ext uri="{FF2B5EF4-FFF2-40B4-BE49-F238E27FC236}">
                <a16:creationId xmlns:a16="http://schemas.microsoft.com/office/drawing/2014/main" id="{68E6233A-BF7E-E0C1-7CD0-5A9757121AB7}"/>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影响因素辨识">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1358767781"/>
              </p:ext>
            </p:extLst>
          </p:nvPr>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8" name="矩形 27"/>
          <p:cNvSpPr/>
          <p:nvPr userDrawn="1"/>
        </p:nvSpPr>
        <p:spPr>
          <a:xfrm>
            <a:off x="0" y="2064750"/>
            <a:ext cx="1691680" cy="76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
        <p:nvSpPr>
          <p:cNvPr id="10" name="等腰三角形 9"/>
          <p:cNvSpPr/>
          <p:nvPr userDrawn="1"/>
        </p:nvSpPr>
        <p:spPr>
          <a:xfrm rot="16200000">
            <a:off x="1547664" y="39489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a:off x="0" y="3654304"/>
            <a:ext cx="1691680" cy="788186"/>
            <a:chOff x="0" y="1272662"/>
            <a:chExt cx="1691680" cy="788186"/>
          </a:xfrm>
        </p:grpSpPr>
        <p:sp>
          <p:nvSpPr>
            <p:cNvPr id="12" name="矩形 11"/>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总结展望</a:t>
              </a:r>
            </a:p>
          </p:txBody>
        </p:sp>
        <p:sp>
          <p:nvSpPr>
            <p:cNvPr id="1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18" name="直接连接符 17"/>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descr="C:\Users\Administrator\Desktop\宁波大学图片\0000.png0000">
            <a:extLst>
              <a:ext uri="{FF2B5EF4-FFF2-40B4-BE49-F238E27FC236}">
                <a16:creationId xmlns:a16="http://schemas.microsoft.com/office/drawing/2014/main" id="{E281F93C-6E94-06B0-6900-EFAF66A8702D}"/>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影响因素辨识1">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nvGraphicFramePr>
        <p:xfrm>
          <a:off x="8194" y="1295576"/>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绪论</a:t>
              </a: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userDrawn="1"/>
        </p:nvSpPr>
        <p:spPr>
          <a:xfrm>
            <a:off x="3668" y="2079006"/>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研究方法与思路</a:t>
            </a:r>
          </a:p>
        </p:txBody>
      </p:sp>
      <p:grpSp>
        <p:nvGrpSpPr>
          <p:cNvPr id="11" name="组合 10"/>
          <p:cNvGrpSpPr/>
          <p:nvPr userDrawn="1"/>
        </p:nvGrpSpPr>
        <p:grpSpPr>
          <a:xfrm>
            <a:off x="-2439" y="4510374"/>
            <a:ext cx="1691680" cy="788186"/>
            <a:chOff x="2311936" y="2060849"/>
            <a:chExt cx="1691680" cy="788186"/>
          </a:xfrm>
        </p:grpSpPr>
        <p:sp>
          <p:nvSpPr>
            <p:cNvPr id="14" name="矩形 13"/>
            <p:cNvSpPr/>
            <p:nvPr userDrawn="1"/>
          </p:nvSpPr>
          <p:spPr>
            <a:xfrm>
              <a:off x="2311936" y="2060849"/>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论文总结</a:t>
              </a:r>
            </a:p>
          </p:txBody>
        </p:sp>
        <p:sp>
          <p:nvSpPr>
            <p:cNvPr id="13" name="等腰三角形 12"/>
            <p:cNvSpPr/>
            <p:nvPr userDrawn="1"/>
          </p:nvSpPr>
          <p:spPr>
            <a:xfrm rot="16200000">
              <a:off x="3857302" y="2382934"/>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C:\Users\Administrator\Desktop\宁波大学图片\0000.png0000">
            <a:extLst>
              <a:ext uri="{FF2B5EF4-FFF2-40B4-BE49-F238E27FC236}">
                <a16:creationId xmlns:a16="http://schemas.microsoft.com/office/drawing/2014/main" id="{EA6FE3FB-B337-B157-BA52-FD05DABAB0D8}"/>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0"/>
            <a:ext cx="12192000" cy="932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5" name="图片 14" descr="C:\Users\Administrator\Desktop\宁波大学图片\0000.png0000"/>
          <p:cNvPicPr>
            <a:picLocks noChangeAspect="1"/>
          </p:cNvPicPr>
          <p:nvPr userDrawn="1"/>
        </p:nvPicPr>
        <p:blipFill>
          <a:blip r:embed="rId2"/>
          <a:srcRect/>
          <a:stretch>
            <a:fillRect/>
          </a:stretch>
        </p:blipFill>
        <p:spPr>
          <a:xfrm>
            <a:off x="441326" y="48896"/>
            <a:ext cx="833120" cy="83566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artisticBlur radius="20"/>
                    </a14:imgEffect>
                  </a14:imgLayer>
                </a14:imgProps>
              </a:ext>
            </a:extLst>
          </a:blip>
          <a:stretch>
            <a:fillRect/>
          </a:stretch>
        </p:blipFill>
        <p:spPr>
          <a:xfrm>
            <a:off x="1" y="0"/>
            <a:ext cx="12200721"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fld id="{00C3F7A1-FCEE-4E12-BEB0-527B87A0769B}" type="datetimeFigureOut">
              <a:rPr lang="zh-CN" altLang="en-US"/>
              <a:t>2024/10/15</a:t>
            </a:fld>
            <a:endParaRPr lang="zh-CN" altLang="en-US"/>
          </a:p>
        </p:txBody>
      </p:sp>
      <p:sp>
        <p:nvSpPr>
          <p:cNvPr id="3" name="Footer Placeholder 2"/>
          <p:cNvSpPr>
            <a:spLocks noGrp="1"/>
          </p:cNvSpPr>
          <p:nvPr>
            <p:ph type="ftr" sz="quarter" idx="11"/>
          </p:nvPr>
        </p:nvSpPr>
        <p:spPr>
          <a:xfrm>
            <a:off x="4038600" y="6356351"/>
            <a:ext cx="41148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endParaRPr lang="zh-CN" altLang="en-US"/>
          </a:p>
        </p:txBody>
      </p:sp>
      <p:sp>
        <p:nvSpPr>
          <p:cNvPr id="4" name="Slide Number Placeholder 3"/>
          <p:cNvSpPr>
            <a:spLocks noGrp="1"/>
          </p:cNvSpPr>
          <p:nvPr>
            <p:ph type="sldNum" sz="quarter" idx="12"/>
          </p:nvPr>
        </p:nvSpPr>
        <p:spPr>
          <a:xfrm>
            <a:off x="8610600" y="6356351"/>
            <a:ext cx="27432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fld id="{8B444C96-CA8C-4BA7-992C-AAC2EE0D4AB6}"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24" name="TextBox 22"/>
          <p:cNvSpPr txBox="1">
            <a:spLocks noChangeArrowheads="1"/>
          </p:cNvSpPr>
          <p:nvPr/>
        </p:nvSpPr>
        <p:spPr bwMode="auto">
          <a:xfrm>
            <a:off x="401216" y="2929170"/>
            <a:ext cx="11430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algn="ctr"/>
            <a:r>
              <a:rPr lang="en-US" altLang="zh-CN" sz="3200" dirty="0">
                <a:solidFill>
                  <a:schemeClr val="bg1"/>
                </a:solidFill>
                <a:latin typeface="方正大标宋简体" pitchFamily="2" charset="-122"/>
                <a:ea typeface="方正大标宋简体" pitchFamily="2" charset="-122"/>
              </a:rPr>
              <a:t>Pedestrians' road-crossing behavior towards </a:t>
            </a:r>
            <a:r>
              <a:rPr lang="en-US" altLang="zh-CN" sz="3200" dirty="0" err="1">
                <a:solidFill>
                  <a:schemeClr val="bg1"/>
                </a:solidFill>
                <a:latin typeface="方正大标宋简体" pitchFamily="2" charset="-122"/>
                <a:ea typeface="方正大标宋简体" pitchFamily="2" charset="-122"/>
              </a:rPr>
              <a:t>eHMI</a:t>
            </a:r>
            <a:r>
              <a:rPr lang="en-US" altLang="zh-CN" sz="3200" dirty="0">
                <a:solidFill>
                  <a:schemeClr val="bg1"/>
                </a:solidFill>
                <a:latin typeface="方正大标宋简体" pitchFamily="2" charset="-122"/>
                <a:ea typeface="方正大标宋简体" pitchFamily="2" charset="-122"/>
              </a:rPr>
              <a:t>-equipped autonomous vehicles driving in segregated and mixed traffic conditions</a:t>
            </a:r>
          </a:p>
        </p:txBody>
      </p:sp>
      <p:sp>
        <p:nvSpPr>
          <p:cNvPr id="26" name="文本框 25"/>
          <p:cNvSpPr txBox="1"/>
          <p:nvPr/>
        </p:nvSpPr>
        <p:spPr>
          <a:xfrm>
            <a:off x="5074094" y="5449799"/>
            <a:ext cx="2021589" cy="398780"/>
          </a:xfrm>
          <a:prstGeom prst="rect">
            <a:avLst/>
          </a:prstGeom>
          <a:noFill/>
        </p:spPr>
        <p:txBody>
          <a:bodyPr wrap="square" rtlCol="0">
            <a:spAutoFit/>
          </a:bodyPr>
          <a:lstStyle/>
          <a:p>
            <a:r>
              <a:rPr lang="zh-CN" altLang="en-US" sz="2000" dirty="0">
                <a:solidFill>
                  <a:schemeClr val="bg1"/>
                </a:solidFill>
                <a:latin typeface="+mn-ea"/>
              </a:rPr>
              <a:t>汇报人：李泽漩</a:t>
            </a:r>
          </a:p>
        </p:txBody>
      </p:sp>
      <p:pic>
        <p:nvPicPr>
          <p:cNvPr id="42" name="温馨、背景音乐 - 梦.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65271" y="-863355"/>
            <a:ext cx="609679" cy="609600"/>
          </a:xfrm>
          <a:prstGeom prst="rect">
            <a:avLst/>
          </a:prstGeom>
        </p:spPr>
      </p:pic>
      <p:pic>
        <p:nvPicPr>
          <p:cNvPr id="2" name="图片 1" descr="C:\Users\Administrator\Desktop\宁波大学图片\0000.png0000"/>
          <p:cNvPicPr>
            <a:picLocks noChangeAspect="1"/>
          </p:cNvPicPr>
          <p:nvPr/>
        </p:nvPicPr>
        <p:blipFill>
          <a:blip r:embed="rId6"/>
          <a:srcRect/>
          <a:stretch>
            <a:fillRect/>
          </a:stretch>
        </p:blipFill>
        <p:spPr>
          <a:xfrm>
            <a:off x="5174933" y="548005"/>
            <a:ext cx="1819910" cy="1825625"/>
          </a:xfrm>
          <a:prstGeom prst="rect">
            <a:avLst/>
          </a:prstGeom>
        </p:spPr>
      </p:pic>
    </p:spTree>
  </p:cSld>
  <p:clrMapOvr>
    <a:masterClrMapping/>
  </p:clrMapOvr>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4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分析方法</a:t>
            </a:r>
          </a:p>
        </p:txBody>
      </p:sp>
      <p:sp>
        <p:nvSpPr>
          <p:cNvPr id="5" name="文本框 4">
            <a:extLst>
              <a:ext uri="{FF2B5EF4-FFF2-40B4-BE49-F238E27FC236}">
                <a16:creationId xmlns:a16="http://schemas.microsoft.com/office/drawing/2014/main" id="{9E64A511-2E6D-F227-6D79-B4435FD06A93}"/>
              </a:ext>
            </a:extLst>
          </p:cNvPr>
          <p:cNvSpPr txBox="1"/>
          <p:nvPr/>
        </p:nvSpPr>
        <p:spPr>
          <a:xfrm>
            <a:off x="2210764" y="1618047"/>
            <a:ext cx="9218645" cy="3927807"/>
          </a:xfrm>
          <a:prstGeom prst="rect">
            <a:avLst/>
          </a:prstGeom>
          <a:noFill/>
        </p:spPr>
        <p:txBody>
          <a:bodyPr wrap="square" rtlCol="0">
            <a:spAutoFit/>
          </a:bodyPr>
          <a:lstStyle/>
          <a:p>
            <a:pPr indent="457200" defTabSz="683895">
              <a:lnSpc>
                <a:spcPct val="140000"/>
              </a:lnSpc>
            </a:pPr>
            <a:r>
              <a:rPr lang="zh-CN" altLang="en-US" dirty="0"/>
              <a:t>广义线性混合模型（</a:t>
            </a:r>
            <a:r>
              <a:rPr lang="en-US" altLang="zh-CN" dirty="0"/>
              <a:t>GLMM</a:t>
            </a:r>
            <a:r>
              <a:rPr lang="zh-CN" altLang="en-US" dirty="0"/>
              <a:t>）和线性混合模型（</a:t>
            </a:r>
            <a:r>
              <a:rPr lang="en-US" altLang="zh-CN" dirty="0"/>
              <a:t>LMM</a:t>
            </a:r>
            <a:r>
              <a:rPr lang="zh-CN" altLang="en-US" dirty="0"/>
              <a:t>）</a:t>
            </a:r>
            <a:endParaRPr lang="en-US" altLang="zh-CN" dirty="0"/>
          </a:p>
          <a:p>
            <a:pPr indent="457200" defTabSz="683895">
              <a:lnSpc>
                <a:spcPct val="140000"/>
              </a:lnSpc>
            </a:pPr>
            <a:endParaRPr lang="en-US" altLang="zh-CN" dirty="0"/>
          </a:p>
          <a:p>
            <a:pPr indent="457200" defTabSz="683895">
              <a:lnSpc>
                <a:spcPct val="140000"/>
              </a:lnSpc>
            </a:pPr>
            <a:r>
              <a:rPr lang="zh-CN" altLang="en-US" dirty="0"/>
              <a:t>广义线性混合模型（</a:t>
            </a:r>
            <a:r>
              <a:rPr lang="en-US" altLang="zh-CN" dirty="0"/>
              <a:t>GLMM</a:t>
            </a:r>
            <a:r>
              <a:rPr lang="zh-CN" altLang="en-US" dirty="0"/>
              <a:t>）：用于分析行人的</a:t>
            </a:r>
            <a:r>
              <a:rPr lang="en-US" altLang="zh-CN" dirty="0"/>
              <a:t>Gap Acceptance</a:t>
            </a:r>
            <a:r>
              <a:rPr lang="zh-CN" altLang="en-US" dirty="0"/>
              <a:t>（即行人是否选择在某个车距下穿越马路）。</a:t>
            </a:r>
            <a:r>
              <a:rPr lang="en-US" altLang="zh-CN" dirty="0"/>
              <a:t>Gap Acceptance</a:t>
            </a:r>
            <a:r>
              <a:rPr lang="zh-CN" altLang="en-US" dirty="0"/>
              <a:t>是一个二分类变量，表示行人在遇到车辆时的决策</a:t>
            </a:r>
            <a:r>
              <a:rPr lang="en-US" altLang="zh-CN" dirty="0"/>
              <a:t>——</a:t>
            </a:r>
            <a:r>
              <a:rPr lang="zh-CN" altLang="en-US" dirty="0"/>
              <a:t>等待（</a:t>
            </a:r>
            <a:r>
              <a:rPr lang="en-US" altLang="zh-CN" dirty="0"/>
              <a:t>waited</a:t>
            </a:r>
            <a:r>
              <a:rPr lang="zh-CN" altLang="en-US" dirty="0"/>
              <a:t>）或穿越（</a:t>
            </a:r>
            <a:r>
              <a:rPr lang="en-US" altLang="zh-CN" dirty="0"/>
              <a:t>crossed</a:t>
            </a:r>
            <a:r>
              <a:rPr lang="zh-CN" altLang="en-US" dirty="0"/>
              <a:t>）。</a:t>
            </a:r>
            <a:endParaRPr lang="en-US" altLang="zh-CN" dirty="0"/>
          </a:p>
          <a:p>
            <a:pPr indent="457200" defTabSz="683895">
              <a:lnSpc>
                <a:spcPct val="140000"/>
              </a:lnSpc>
            </a:pPr>
            <a:r>
              <a:rPr lang="zh-CN" altLang="en-US" dirty="0"/>
              <a:t>因变量：二分类变量（等待或穿越）。</a:t>
            </a:r>
            <a:endParaRPr lang="en-US" altLang="zh-CN" dirty="0"/>
          </a:p>
          <a:p>
            <a:pPr indent="457200" defTabSz="683895">
              <a:lnSpc>
                <a:spcPct val="140000"/>
              </a:lnSpc>
            </a:pPr>
            <a:r>
              <a:rPr lang="zh-CN" altLang="en-US" dirty="0"/>
              <a:t>自变量：包括车速、车距（</a:t>
            </a:r>
            <a:r>
              <a:rPr lang="en-US" altLang="zh-CN" dirty="0"/>
              <a:t>gap size</a:t>
            </a:r>
            <a:r>
              <a:rPr lang="zh-CN" altLang="en-US" dirty="0"/>
              <a:t>）、交通条件（是否为自动驾驶车辆或混合交通条件）以及它们的交互项。</a:t>
            </a:r>
            <a:endParaRPr lang="en-US" altLang="zh-CN" dirty="0"/>
          </a:p>
          <a:p>
            <a:pPr indent="457200" defTabSz="683895">
              <a:lnSpc>
                <a:spcPct val="140000"/>
              </a:lnSpc>
            </a:pPr>
            <a:r>
              <a:rPr lang="zh-CN" altLang="en-US" dirty="0"/>
              <a:t>模型目的：研究行人是否选择穿越的决策如何受到这些因素的影响，尤其是如何在不同的交通条件下（自动驾驶车辆或手动驾驶车辆）做出不同的决策。</a:t>
            </a:r>
            <a:endParaRPr lang="en-US" altLang="zh-CN" dirty="0"/>
          </a:p>
        </p:txBody>
      </p:sp>
    </p:spTree>
    <p:extLst>
      <p:ext uri="{BB962C8B-B14F-4D97-AF65-F5344CB8AC3E}">
        <p14:creationId xmlns:p14="http://schemas.microsoft.com/office/powerpoint/2010/main" val="4124208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955D9-130C-FCBC-9718-7E0A947A8051}"/>
            </a:ext>
          </a:extLst>
        </p:cNvPr>
        <p:cNvGrpSpPr/>
        <p:nvPr/>
      </p:nvGrpSpPr>
      <p:grpSpPr>
        <a:xfrm>
          <a:off x="0" y="0"/>
          <a:ext cx="0" cy="0"/>
          <a:chOff x="0" y="0"/>
          <a:chExt cx="0" cy="0"/>
        </a:xfrm>
      </p:grpSpPr>
      <p:sp>
        <p:nvSpPr>
          <p:cNvPr id="51" name="文本框 50">
            <a:extLst>
              <a:ext uri="{FF2B5EF4-FFF2-40B4-BE49-F238E27FC236}">
                <a16:creationId xmlns:a16="http://schemas.microsoft.com/office/drawing/2014/main" id="{EE6A0754-019A-45EE-FA41-03393F2874C5}"/>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分析方法</a:t>
            </a:r>
          </a:p>
        </p:txBody>
      </p:sp>
      <p:sp>
        <p:nvSpPr>
          <p:cNvPr id="5" name="文本框 4">
            <a:extLst>
              <a:ext uri="{FF2B5EF4-FFF2-40B4-BE49-F238E27FC236}">
                <a16:creationId xmlns:a16="http://schemas.microsoft.com/office/drawing/2014/main" id="{B7443180-214A-41FE-5C0E-C1C1EB407FEE}"/>
              </a:ext>
            </a:extLst>
          </p:cNvPr>
          <p:cNvSpPr txBox="1"/>
          <p:nvPr/>
        </p:nvSpPr>
        <p:spPr>
          <a:xfrm>
            <a:off x="2210764" y="1618047"/>
            <a:ext cx="9218645" cy="3927807"/>
          </a:xfrm>
          <a:prstGeom prst="rect">
            <a:avLst/>
          </a:prstGeom>
          <a:noFill/>
        </p:spPr>
        <p:txBody>
          <a:bodyPr wrap="square" rtlCol="0">
            <a:spAutoFit/>
          </a:bodyPr>
          <a:lstStyle/>
          <a:p>
            <a:pPr indent="457200" defTabSz="683895">
              <a:lnSpc>
                <a:spcPct val="140000"/>
              </a:lnSpc>
            </a:pPr>
            <a:r>
              <a:rPr lang="zh-CN" altLang="en-US" dirty="0"/>
              <a:t>广义线性混合模型（</a:t>
            </a:r>
            <a:r>
              <a:rPr lang="en-US" altLang="zh-CN" dirty="0"/>
              <a:t>GLMM</a:t>
            </a:r>
            <a:r>
              <a:rPr lang="zh-CN" altLang="en-US" dirty="0"/>
              <a:t>）和线性混合模型（</a:t>
            </a:r>
            <a:r>
              <a:rPr lang="en-US" altLang="zh-CN" dirty="0"/>
              <a:t>LMM</a:t>
            </a:r>
            <a:r>
              <a:rPr lang="zh-CN" altLang="en-US" dirty="0"/>
              <a:t>）</a:t>
            </a:r>
            <a:endParaRPr lang="en-US" altLang="zh-CN" dirty="0"/>
          </a:p>
          <a:p>
            <a:pPr indent="457200" defTabSz="683895">
              <a:lnSpc>
                <a:spcPct val="140000"/>
              </a:lnSpc>
            </a:pPr>
            <a:endParaRPr lang="en-US" altLang="zh-CN" dirty="0"/>
          </a:p>
          <a:p>
            <a:pPr indent="457200" defTabSz="683895">
              <a:lnSpc>
                <a:spcPct val="140000"/>
              </a:lnSpc>
            </a:pPr>
            <a:r>
              <a:rPr lang="zh-CN" altLang="en-US" dirty="0"/>
              <a:t>线性混合模型（</a:t>
            </a:r>
            <a:r>
              <a:rPr lang="en-US" altLang="zh-CN" dirty="0"/>
              <a:t>LMM</a:t>
            </a:r>
            <a:r>
              <a:rPr lang="zh-CN" altLang="en-US" dirty="0"/>
              <a:t>）：用于分析</a:t>
            </a:r>
            <a:r>
              <a:rPr lang="en-US" altLang="zh-CN" dirty="0"/>
              <a:t>Crossing Time</a:t>
            </a:r>
            <a:r>
              <a:rPr lang="zh-CN" altLang="en-US" dirty="0"/>
              <a:t>（过马路时间）和</a:t>
            </a:r>
            <a:r>
              <a:rPr lang="en-US" altLang="zh-CN" dirty="0"/>
              <a:t>Safety Margin</a:t>
            </a:r>
            <a:r>
              <a:rPr lang="zh-CN" altLang="en-US" dirty="0"/>
              <a:t>（安全边距）这两个连续变量。这两个变量仅在行人实际穿越马路时才有意义，主要反映行人在成功穿越后的具体行为特征。</a:t>
            </a:r>
            <a:endParaRPr lang="en-US" altLang="zh-CN" dirty="0"/>
          </a:p>
          <a:p>
            <a:pPr indent="457200" defTabSz="683895">
              <a:lnSpc>
                <a:spcPct val="140000"/>
              </a:lnSpc>
            </a:pPr>
            <a:r>
              <a:rPr lang="zh-CN" altLang="en-US" dirty="0"/>
              <a:t>因变量：连续变量（穿越时间和安全边距）。</a:t>
            </a:r>
            <a:endParaRPr lang="en-US" altLang="zh-CN" dirty="0"/>
          </a:p>
          <a:p>
            <a:pPr indent="457200" defTabSz="683895">
              <a:lnSpc>
                <a:spcPct val="140000"/>
              </a:lnSpc>
            </a:pPr>
            <a:r>
              <a:rPr lang="zh-CN" altLang="en-US" dirty="0"/>
              <a:t>自变量：同样是车速、车距、交通条件及其交互项。</a:t>
            </a:r>
            <a:endParaRPr lang="en-US" altLang="zh-CN" dirty="0"/>
          </a:p>
          <a:p>
            <a:pPr indent="457200" defTabSz="683895">
              <a:lnSpc>
                <a:spcPct val="140000"/>
              </a:lnSpc>
            </a:pPr>
            <a:r>
              <a:rPr lang="zh-CN" altLang="en-US" dirty="0"/>
              <a:t>模型目的：通过该模型，研究行人在不同条件下的穿越时间和安全边距，分析行人在何种情况下花费更多时间穿越或保持较小的安全边距，重点关注行人在自动驾驶车辆和手动驾驶车辆面前的表现差异。</a:t>
            </a:r>
            <a:endParaRPr lang="en-US" altLang="zh-CN" dirty="0"/>
          </a:p>
        </p:txBody>
      </p:sp>
    </p:spTree>
    <p:extLst>
      <p:ext uri="{BB962C8B-B14F-4D97-AF65-F5344CB8AC3E}">
        <p14:creationId xmlns:p14="http://schemas.microsoft.com/office/powerpoint/2010/main" val="2900070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分析方法</a:t>
            </a:r>
          </a:p>
        </p:txBody>
      </p:sp>
      <p:sp>
        <p:nvSpPr>
          <p:cNvPr id="5" name="文本框 4">
            <a:extLst>
              <a:ext uri="{FF2B5EF4-FFF2-40B4-BE49-F238E27FC236}">
                <a16:creationId xmlns:a16="http://schemas.microsoft.com/office/drawing/2014/main" id="{9E64A511-2E6D-F227-6D79-B4435FD06A93}"/>
              </a:ext>
            </a:extLst>
          </p:cNvPr>
          <p:cNvSpPr txBox="1"/>
          <p:nvPr/>
        </p:nvSpPr>
        <p:spPr>
          <a:xfrm>
            <a:off x="6981092" y="1703894"/>
            <a:ext cx="4448317" cy="3927807"/>
          </a:xfrm>
          <a:prstGeom prst="rect">
            <a:avLst/>
          </a:prstGeom>
          <a:noFill/>
        </p:spPr>
        <p:txBody>
          <a:bodyPr wrap="square" rtlCol="0">
            <a:spAutoFit/>
          </a:bodyPr>
          <a:lstStyle/>
          <a:p>
            <a:pPr indent="457200" defTabSz="683895">
              <a:lnSpc>
                <a:spcPct val="140000"/>
              </a:lnSpc>
            </a:pPr>
            <a:r>
              <a:rPr lang="zh-CN" altLang="en-US" dirty="0"/>
              <a:t>交互效应的处理：</a:t>
            </a:r>
            <a:endParaRPr lang="en-US" altLang="zh-CN" dirty="0"/>
          </a:p>
          <a:p>
            <a:pPr indent="457200" defTabSz="683895">
              <a:lnSpc>
                <a:spcPct val="140000"/>
              </a:lnSpc>
            </a:pPr>
            <a:r>
              <a:rPr lang="zh-CN" altLang="en-US" dirty="0"/>
              <a:t>为了分析独立变量之间的相互作用，研究构建了车速、车距和交通条件（包括自动驾驶车辆、手动驾驶车辆以及混合交通条件）之间的交互项。在初始的广义线性混合模型和线性混合模型中，包含了三元交互项和所有二元交互项。通过检验不显著的交互项，研究剔除了三元交互项和不显著的二元交互项，只保留了显著的交互项，以简化模型并提高其解释力。</a:t>
            </a:r>
          </a:p>
        </p:txBody>
      </p:sp>
      <p:pic>
        <p:nvPicPr>
          <p:cNvPr id="6" name="图片 5">
            <a:extLst>
              <a:ext uri="{FF2B5EF4-FFF2-40B4-BE49-F238E27FC236}">
                <a16:creationId xmlns:a16="http://schemas.microsoft.com/office/drawing/2014/main" id="{2E2B4B01-F144-C6BF-336D-E73D625DC8CD}"/>
              </a:ext>
            </a:extLst>
          </p:cNvPr>
          <p:cNvPicPr>
            <a:picLocks noChangeAspect="1"/>
          </p:cNvPicPr>
          <p:nvPr/>
        </p:nvPicPr>
        <p:blipFill>
          <a:blip r:embed="rId3"/>
          <a:stretch>
            <a:fillRect/>
          </a:stretch>
        </p:blipFill>
        <p:spPr>
          <a:xfrm>
            <a:off x="1924050" y="2240801"/>
            <a:ext cx="4914900" cy="3390900"/>
          </a:xfrm>
          <a:prstGeom prst="rect">
            <a:avLst/>
          </a:prstGeom>
        </p:spPr>
      </p:pic>
    </p:spTree>
    <p:extLst>
      <p:ext uri="{BB962C8B-B14F-4D97-AF65-F5344CB8AC3E}">
        <p14:creationId xmlns:p14="http://schemas.microsoft.com/office/powerpoint/2010/main" val="3266458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C9ADE-ECED-A445-2DF3-1EC4C18BB0A2}"/>
            </a:ext>
          </a:extLst>
        </p:cNvPr>
        <p:cNvGrpSpPr/>
        <p:nvPr/>
      </p:nvGrpSpPr>
      <p:grpSpPr>
        <a:xfrm>
          <a:off x="0" y="0"/>
          <a:ext cx="0" cy="0"/>
          <a:chOff x="0" y="0"/>
          <a:chExt cx="0" cy="0"/>
        </a:xfrm>
      </p:grpSpPr>
      <p:sp>
        <p:nvSpPr>
          <p:cNvPr id="51" name="文本框 50">
            <a:extLst>
              <a:ext uri="{FF2B5EF4-FFF2-40B4-BE49-F238E27FC236}">
                <a16:creationId xmlns:a16="http://schemas.microsoft.com/office/drawing/2014/main" id="{0C5E2554-A526-101F-4829-0ED2FDA3B3AB}"/>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分析方法</a:t>
            </a:r>
          </a:p>
        </p:txBody>
      </p:sp>
      <p:sp>
        <p:nvSpPr>
          <p:cNvPr id="5" name="文本框 4">
            <a:extLst>
              <a:ext uri="{FF2B5EF4-FFF2-40B4-BE49-F238E27FC236}">
                <a16:creationId xmlns:a16="http://schemas.microsoft.com/office/drawing/2014/main" id="{B65BDA3F-F00C-76D7-AA61-C936FB6A1A29}"/>
              </a:ext>
            </a:extLst>
          </p:cNvPr>
          <p:cNvSpPr txBox="1"/>
          <p:nvPr/>
        </p:nvSpPr>
        <p:spPr>
          <a:xfrm>
            <a:off x="2210764" y="1634425"/>
            <a:ext cx="8990045" cy="4315605"/>
          </a:xfrm>
          <a:prstGeom prst="rect">
            <a:avLst/>
          </a:prstGeom>
          <a:noFill/>
        </p:spPr>
        <p:txBody>
          <a:bodyPr wrap="square" rtlCol="0">
            <a:spAutoFit/>
          </a:bodyPr>
          <a:lstStyle/>
          <a:p>
            <a:pPr indent="457200" defTabSz="683895">
              <a:lnSpc>
                <a:spcPct val="140000"/>
              </a:lnSpc>
            </a:pPr>
            <a:r>
              <a:rPr lang="zh-CN" altLang="en-US" dirty="0"/>
              <a:t>连续变量的处理：</a:t>
            </a:r>
            <a:endParaRPr lang="en-US" altLang="zh-CN" dirty="0"/>
          </a:p>
          <a:p>
            <a:pPr indent="457200" defTabSz="683895">
              <a:lnSpc>
                <a:spcPct val="140000"/>
              </a:lnSpc>
            </a:pPr>
            <a:r>
              <a:rPr lang="zh-CN" altLang="en-US" dirty="0"/>
              <a:t>车距（</a:t>
            </a:r>
            <a:r>
              <a:rPr lang="en-US" altLang="zh-CN" dirty="0"/>
              <a:t>Gap Size</a:t>
            </a:r>
            <a:r>
              <a:rPr lang="zh-CN" altLang="en-US" dirty="0"/>
              <a:t>）：研究对其进行了标准化处理（均值为</a:t>
            </a:r>
            <a:r>
              <a:rPr lang="en-US" altLang="zh-CN" dirty="0"/>
              <a:t>0</a:t>
            </a:r>
            <a:r>
              <a:rPr lang="zh-CN" altLang="en-US" dirty="0"/>
              <a:t>，标准差为</a:t>
            </a:r>
            <a:r>
              <a:rPr lang="en-US" altLang="zh-CN" dirty="0"/>
              <a:t>1</a:t>
            </a:r>
            <a:r>
              <a:rPr lang="zh-CN" altLang="en-US" dirty="0"/>
              <a:t>），以确保在模型中的平衡性，并使其更容易与其他变量进行比较。标准化后的车距作为主要的预测变量之一，用于分析行人在不同车距下的决策行为。</a:t>
            </a:r>
            <a:endParaRPr lang="en-US" altLang="zh-CN" dirty="0"/>
          </a:p>
          <a:p>
            <a:pPr indent="457200" defTabSz="683895">
              <a:lnSpc>
                <a:spcPct val="140000"/>
              </a:lnSpc>
            </a:pPr>
            <a:r>
              <a:rPr lang="zh-CN" altLang="en-US" dirty="0"/>
              <a:t>车速（</a:t>
            </a:r>
            <a:r>
              <a:rPr lang="en-US" altLang="zh-CN" dirty="0"/>
              <a:t>Vehicle Speed</a:t>
            </a:r>
            <a:r>
              <a:rPr lang="zh-CN" altLang="en-US" dirty="0"/>
              <a:t>）：车速作为一个分组变量（</a:t>
            </a:r>
            <a:r>
              <a:rPr lang="en-US" altLang="zh-CN" dirty="0"/>
              <a:t>30</a:t>
            </a:r>
            <a:r>
              <a:rPr lang="zh-CN" altLang="en-US" dirty="0"/>
              <a:t>、</a:t>
            </a:r>
            <a:r>
              <a:rPr lang="en-US" altLang="zh-CN" dirty="0"/>
              <a:t>45</a:t>
            </a:r>
            <a:r>
              <a:rPr lang="zh-CN" altLang="en-US" dirty="0"/>
              <a:t>、</a:t>
            </a:r>
            <a:r>
              <a:rPr lang="en-US" altLang="zh-CN" dirty="0"/>
              <a:t>60</a:t>
            </a:r>
            <a:r>
              <a:rPr lang="zh-CN" altLang="en-US" dirty="0"/>
              <a:t>公里</a:t>
            </a:r>
            <a:r>
              <a:rPr lang="en-US" altLang="zh-CN" dirty="0"/>
              <a:t>/</a:t>
            </a:r>
            <a:r>
              <a:rPr lang="zh-CN" altLang="en-US" dirty="0"/>
              <a:t>小时）在模型中处理，用于分析车速对行人过马路行为的影响。研究通过二元和多元交互效应来分析车速与其他变量（如车距和交通条件）之间的相互作用。</a:t>
            </a:r>
            <a:endParaRPr lang="en-US" altLang="zh-CN" dirty="0"/>
          </a:p>
          <a:p>
            <a:pPr indent="457200" defTabSz="683895">
              <a:lnSpc>
                <a:spcPct val="140000"/>
              </a:lnSpc>
            </a:pPr>
            <a:endParaRPr lang="en-US" altLang="zh-CN" dirty="0"/>
          </a:p>
          <a:p>
            <a:pPr indent="457200" defTabSz="683895">
              <a:lnSpc>
                <a:spcPct val="140000"/>
              </a:lnSpc>
            </a:pPr>
            <a:r>
              <a:rPr lang="zh-CN" altLang="en-US" dirty="0"/>
              <a:t> 随机效应的处理：</a:t>
            </a:r>
            <a:endParaRPr lang="en-US" altLang="zh-CN" dirty="0"/>
          </a:p>
          <a:p>
            <a:pPr indent="457200" defTabSz="683895">
              <a:lnSpc>
                <a:spcPct val="140000"/>
              </a:lnSpc>
            </a:pPr>
            <a:r>
              <a:rPr lang="zh-CN" altLang="en-US" dirty="0"/>
              <a:t>由于行人个体之间可能存在差异，研究引入了随机效应，将个人差异作为模型中的随机效应因子。</a:t>
            </a:r>
          </a:p>
        </p:txBody>
      </p:sp>
    </p:spTree>
    <p:extLst>
      <p:ext uri="{BB962C8B-B14F-4D97-AF65-F5344CB8AC3E}">
        <p14:creationId xmlns:p14="http://schemas.microsoft.com/office/powerpoint/2010/main" val="1986115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结果分析</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5520117" y="3957161"/>
            <a:ext cx="155188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数值分析</a:t>
            </a: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grpSp>
          <p:nvGrpSpPr>
            <p:cNvPr id="10" name="组合 9"/>
            <p:cNvGrpSpPr>
              <a:grpSpLocks noChangeAspect="1"/>
            </p:cNvGrpSpPr>
            <p:nvPr/>
          </p:nvGrpSpPr>
          <p:grpSpPr>
            <a:xfrm>
              <a:off x="5734999" y="1754928"/>
              <a:ext cx="1008000" cy="685526"/>
              <a:chOff x="3897313" y="2016126"/>
              <a:chExt cx="749300" cy="509588"/>
            </a:xfrm>
            <a:solidFill>
              <a:schemeClr val="bg1"/>
            </a:solidFill>
          </p:grpSpPr>
          <p:sp>
            <p:nvSpPr>
              <p:cNvPr id="12"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3"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4"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5"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6"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7"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8"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9"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0"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1"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2"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lstStyle/>
              <a:p>
                <a:endParaRPr lang="zh-CN" altLang="en-US" sz="2400"/>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315C2A0-F165-18C1-7EDB-180E41F7DACD}"/>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3" name="图片 2">
            <a:extLst>
              <a:ext uri="{FF2B5EF4-FFF2-40B4-BE49-F238E27FC236}">
                <a16:creationId xmlns:a16="http://schemas.microsoft.com/office/drawing/2014/main" id="{77129228-F7DA-195A-D486-DBC48899D2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26941" y="3917732"/>
            <a:ext cx="7347309" cy="2841321"/>
          </a:xfrm>
          <a:prstGeom prst="rect">
            <a:avLst/>
          </a:prstGeom>
        </p:spPr>
      </p:pic>
      <p:sp>
        <p:nvSpPr>
          <p:cNvPr id="2" name="文本框 1">
            <a:extLst>
              <a:ext uri="{FF2B5EF4-FFF2-40B4-BE49-F238E27FC236}">
                <a16:creationId xmlns:a16="http://schemas.microsoft.com/office/drawing/2014/main" id="{0D13F066-1865-930C-E9D5-D5473A8B9356}"/>
              </a:ext>
            </a:extLst>
          </p:cNvPr>
          <p:cNvSpPr txBox="1"/>
          <p:nvPr/>
        </p:nvSpPr>
        <p:spPr>
          <a:xfrm>
            <a:off x="2210764" y="1353554"/>
            <a:ext cx="9134669" cy="1989327"/>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ea typeface="微软雅黑" panose="020B0503020204020204" pitchFamily="34" charset="-122"/>
              </a:rPr>
              <a:t>描述性统计如图所示，其中</a:t>
            </a:r>
            <a:r>
              <a:rPr lang="en-US" altLang="zh-CN" dirty="0">
                <a:solidFill>
                  <a:srgbClr val="1D2129"/>
                </a:solidFill>
                <a:latin typeface="PingFangSC-Regular"/>
                <a:ea typeface="微软雅黑" panose="020B0503020204020204" pitchFamily="34" charset="-122"/>
              </a:rPr>
              <a:t>38.23%</a:t>
            </a:r>
            <a:r>
              <a:rPr lang="zh-CN" altLang="en-US" dirty="0">
                <a:solidFill>
                  <a:srgbClr val="1D2129"/>
                </a:solidFill>
                <a:latin typeface="PingFangSC-Regular"/>
                <a:ea typeface="微软雅黑" panose="020B0503020204020204" pitchFamily="34" charset="-122"/>
              </a:rPr>
              <a:t>选择过街，</a:t>
            </a:r>
            <a:r>
              <a:rPr lang="en-US" altLang="zh-CN" dirty="0">
                <a:solidFill>
                  <a:srgbClr val="1D2129"/>
                </a:solidFill>
                <a:latin typeface="PingFangSC-Regular"/>
                <a:ea typeface="微软雅黑" panose="020B0503020204020204" pitchFamily="34" charset="-122"/>
              </a:rPr>
              <a:t>61.77%</a:t>
            </a:r>
            <a:r>
              <a:rPr lang="zh-CN" altLang="en-US" dirty="0">
                <a:solidFill>
                  <a:srgbClr val="1D2129"/>
                </a:solidFill>
                <a:latin typeface="PingFangSC-Regular"/>
                <a:ea typeface="微软雅黑" panose="020B0503020204020204" pitchFamily="34" charset="-122"/>
              </a:rPr>
              <a:t>选择等待，间隙接受率随车速的增加而增加。</a:t>
            </a:r>
            <a:endParaRPr lang="en-US" altLang="zh-CN" dirty="0">
              <a:solidFill>
                <a:srgbClr val="1D2129"/>
              </a:solidFill>
              <a:latin typeface="PingFangSC-Regular"/>
              <a:ea typeface="微软雅黑" panose="020B0503020204020204" pitchFamily="34" charset="-122"/>
            </a:endParaRPr>
          </a:p>
          <a:p>
            <a:pPr indent="457200" defTabSz="683895">
              <a:lnSpc>
                <a:spcPct val="140000"/>
              </a:lnSpc>
            </a:pPr>
            <a:r>
              <a:rPr lang="zh-CN" altLang="en-US" dirty="0">
                <a:solidFill>
                  <a:srgbClr val="1D2129"/>
                </a:solidFill>
                <a:latin typeface="PingFangSC-Regular"/>
                <a:ea typeface="微软雅黑" panose="020B0503020204020204" pitchFamily="34" charset="-122"/>
              </a:rPr>
              <a:t>车辆速度较慢时，参与者更倾向于从自动驾驶汽车前方穿过。在隔离交通条件下，尤其是在较大的车距下，行人更倾向于在自动驾驶车辆面前选择穿越。在混合交通条件下行人在仍然是自动驾驶车辆前的穿越率相对较高，且在车距较小时，他们的决策更加冒险。</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0569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86DAD-884E-116A-7488-30B247D63938}"/>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47B52D08-93C1-4261-6FF6-50A13EF24F40}"/>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sp>
        <p:nvSpPr>
          <p:cNvPr id="2" name="文本框 1">
            <a:extLst>
              <a:ext uri="{FF2B5EF4-FFF2-40B4-BE49-F238E27FC236}">
                <a16:creationId xmlns:a16="http://schemas.microsoft.com/office/drawing/2014/main" id="{5F62F331-C3C3-B5FF-D627-8CBF3E6FEB50}"/>
              </a:ext>
            </a:extLst>
          </p:cNvPr>
          <p:cNvSpPr txBox="1"/>
          <p:nvPr/>
        </p:nvSpPr>
        <p:spPr>
          <a:xfrm>
            <a:off x="6713788" y="1464840"/>
            <a:ext cx="5478212" cy="3928319"/>
          </a:xfrm>
          <a:prstGeom prst="rect">
            <a:avLst/>
          </a:prstGeom>
          <a:noFill/>
        </p:spPr>
        <p:txBody>
          <a:bodyPr wrap="square" rtlCol="0">
            <a:spAutoFit/>
          </a:bodyPr>
          <a:lstStyle/>
          <a:p>
            <a:pPr indent="457200" defTabSz="683895">
              <a:lnSpc>
                <a:spcPct val="140000"/>
              </a:lnSpc>
            </a:pPr>
            <a:r>
              <a:rPr lang="en-US" altLang="zh-CN" dirty="0">
                <a:solidFill>
                  <a:srgbClr val="1D2129"/>
                </a:solidFill>
                <a:latin typeface="PingFangSC-Regular"/>
                <a:ea typeface="微软雅黑" panose="020B0503020204020204" pitchFamily="34" charset="-122"/>
              </a:rPr>
              <a:t>gap acceptance</a:t>
            </a:r>
            <a:r>
              <a:rPr lang="zh-CN" altLang="en-US" dirty="0">
                <a:solidFill>
                  <a:srgbClr val="1D2129"/>
                </a:solidFill>
                <a:latin typeface="PingFangSC-Regular"/>
                <a:ea typeface="微软雅黑" panose="020B0503020204020204" pitchFamily="34" charset="-122"/>
              </a:rPr>
              <a:t>的广义线性混合模型的固定效应如表所示，交通条件、间隙大小和车速对参与者的间隙接受度有显著的影响。</a:t>
            </a:r>
            <a:endParaRPr lang="en-US" altLang="zh-CN" dirty="0">
              <a:solidFill>
                <a:srgbClr val="1D2129"/>
              </a:solidFill>
              <a:latin typeface="PingFangSC-Regular"/>
              <a:ea typeface="微软雅黑" panose="020B0503020204020204" pitchFamily="34" charset="-122"/>
            </a:endParaRPr>
          </a:p>
          <a:p>
            <a:pPr marL="285750" indent="-285750" defTabSz="683895">
              <a:lnSpc>
                <a:spcPct val="14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随着车距的增加，行人更容易做出穿越决策，且车速较高时这一趋势更加明显。</a:t>
            </a:r>
            <a:endParaRPr lang="en-US" altLang="zh-CN" dirty="0">
              <a:latin typeface="微软雅黑" panose="020B0503020204020204" pitchFamily="34" charset="-122"/>
              <a:ea typeface="微软雅黑" panose="020B0503020204020204" pitchFamily="34" charset="-122"/>
            </a:endParaRPr>
          </a:p>
          <a:p>
            <a:pPr marL="285750" indent="-285750" defTabSz="683895">
              <a:lnSpc>
                <a:spcPct val="14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在有自动驾驶车辆的组合中，行人对车距的变化更加敏感，表现为在较小车距时更倾向于等待，而在较大车距时更倾向于穿越。</a:t>
            </a:r>
            <a:endParaRPr lang="en-US" altLang="zh-CN" dirty="0">
              <a:latin typeface="微软雅黑" panose="020B0503020204020204" pitchFamily="34" charset="-122"/>
              <a:ea typeface="微软雅黑" panose="020B0503020204020204" pitchFamily="34" charset="-122"/>
            </a:endParaRPr>
          </a:p>
          <a:p>
            <a:pPr marL="285750" indent="-285750" defTabSz="683895">
              <a:lnSpc>
                <a:spcPct val="14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在混合交通条件下，行人对车距变化的敏感度较低，这意味着行人可能会在较小车距下选择穿越。</a:t>
            </a:r>
            <a:endParaRPr lang="en-US" altLang="zh-CN"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81C61E0E-68A7-9F8E-EA99-32CA83F123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22092" y="2077472"/>
            <a:ext cx="4439993" cy="3271078"/>
          </a:xfrm>
          <a:prstGeom prst="rect">
            <a:avLst/>
          </a:prstGeom>
        </p:spPr>
      </p:pic>
    </p:spTree>
    <p:extLst>
      <p:ext uri="{BB962C8B-B14F-4D97-AF65-F5344CB8AC3E}">
        <p14:creationId xmlns:p14="http://schemas.microsoft.com/office/powerpoint/2010/main" val="1345856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0307F-1E89-7400-11A2-6830436D9585}"/>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ECC356EE-6581-55EF-7DDB-44E07EDD46D8}"/>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sp>
        <p:nvSpPr>
          <p:cNvPr id="2" name="文本框 1">
            <a:extLst>
              <a:ext uri="{FF2B5EF4-FFF2-40B4-BE49-F238E27FC236}">
                <a16:creationId xmlns:a16="http://schemas.microsoft.com/office/drawing/2014/main" id="{39C23CEA-18F5-3EA3-095C-28B46E6BFEB9}"/>
              </a:ext>
            </a:extLst>
          </p:cNvPr>
          <p:cNvSpPr txBox="1"/>
          <p:nvPr/>
        </p:nvSpPr>
        <p:spPr>
          <a:xfrm>
            <a:off x="1866511" y="1384849"/>
            <a:ext cx="9824746" cy="1994007"/>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ea typeface="微软雅黑" panose="020B0503020204020204" pitchFamily="34" charset="-122"/>
              </a:rPr>
              <a:t>下图是行人在不同交通条件和车速下对车距的接受率。在面对自动驾驶车辆（</a:t>
            </a:r>
            <a:r>
              <a:rPr lang="en-US" altLang="zh-CN" dirty="0">
                <a:solidFill>
                  <a:srgbClr val="1D2129"/>
                </a:solidFill>
                <a:latin typeface="PingFangSC-Regular"/>
                <a:ea typeface="微软雅黑" panose="020B0503020204020204" pitchFamily="34" charset="-122"/>
              </a:rPr>
              <a:t>AVs</a:t>
            </a:r>
            <a:r>
              <a:rPr lang="zh-CN" altLang="en-US" dirty="0">
                <a:solidFill>
                  <a:srgbClr val="1D2129"/>
                </a:solidFill>
                <a:latin typeface="PingFangSC-Regular"/>
                <a:ea typeface="微软雅黑" panose="020B0503020204020204" pitchFamily="34" charset="-122"/>
              </a:rPr>
              <a:t>）时，随着车距的增加，</a:t>
            </a:r>
            <a:r>
              <a:rPr lang="en-US" altLang="zh-CN" dirty="0">
                <a:solidFill>
                  <a:srgbClr val="1D2129"/>
                </a:solidFill>
                <a:latin typeface="PingFangSC-Regular"/>
                <a:ea typeface="微软雅黑" panose="020B0503020204020204" pitchFamily="34" charset="-122"/>
              </a:rPr>
              <a:t>Gap Acceptance </a:t>
            </a:r>
            <a:r>
              <a:rPr lang="zh-CN" altLang="en-US" dirty="0">
                <a:solidFill>
                  <a:srgbClr val="1D2129"/>
                </a:solidFill>
                <a:latin typeface="PingFangSC-Regular"/>
                <a:ea typeface="微软雅黑" panose="020B0503020204020204" pitchFamily="34" charset="-122"/>
              </a:rPr>
              <a:t>明显提高，尤其是在自动驾驶车辆处于隔离交通条件下时，这种趋势更为显著。行人在自动驾驶车辆前更容易接受大车距，而在手动驾驶车辆前（尤其是混合交通条件下的手动驾驶车辆）时，行人更倾向于接受较小车距，表现出更高的风险。在混合交通条件下，行人在手动驾驶车辆前的</a:t>
            </a:r>
            <a:r>
              <a:rPr lang="en-US" altLang="zh-CN" dirty="0">
                <a:solidFill>
                  <a:srgbClr val="1D2129"/>
                </a:solidFill>
                <a:latin typeface="PingFangSC-Regular"/>
                <a:ea typeface="微软雅黑" panose="020B0503020204020204" pitchFamily="34" charset="-122"/>
              </a:rPr>
              <a:t>Gap Acceptance </a:t>
            </a:r>
            <a:r>
              <a:rPr lang="zh-CN" altLang="en-US" dirty="0">
                <a:solidFill>
                  <a:srgbClr val="1D2129"/>
                </a:solidFill>
                <a:latin typeface="PingFangSC-Regular"/>
                <a:ea typeface="微软雅黑" panose="020B0503020204020204" pitchFamily="34" charset="-122"/>
              </a:rPr>
              <a:t>相对较高，尤其是在较小车距时。</a:t>
            </a:r>
            <a:endParaRPr lang="en-US" altLang="zh-CN"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143547C7-CDE2-8896-C694-7E91425BAE5B}"/>
              </a:ext>
            </a:extLst>
          </p:cNvPr>
          <p:cNvPicPr>
            <a:picLocks noChangeAspect="1"/>
          </p:cNvPicPr>
          <p:nvPr/>
        </p:nvPicPr>
        <p:blipFill>
          <a:blip r:embed="rId3"/>
          <a:stretch>
            <a:fillRect/>
          </a:stretch>
        </p:blipFill>
        <p:spPr>
          <a:xfrm>
            <a:off x="1704356" y="3980321"/>
            <a:ext cx="5075465" cy="2053843"/>
          </a:xfrm>
          <a:prstGeom prst="rect">
            <a:avLst/>
          </a:prstGeom>
        </p:spPr>
      </p:pic>
      <p:pic>
        <p:nvPicPr>
          <p:cNvPr id="8" name="图片 7">
            <a:extLst>
              <a:ext uri="{FF2B5EF4-FFF2-40B4-BE49-F238E27FC236}">
                <a16:creationId xmlns:a16="http://schemas.microsoft.com/office/drawing/2014/main" id="{59496D6D-58B3-77DD-8488-2176D41B2C82}"/>
              </a:ext>
            </a:extLst>
          </p:cNvPr>
          <p:cNvPicPr>
            <a:picLocks noChangeAspect="1"/>
          </p:cNvPicPr>
          <p:nvPr/>
        </p:nvPicPr>
        <p:blipFill>
          <a:blip r:embed="rId4"/>
          <a:stretch>
            <a:fillRect/>
          </a:stretch>
        </p:blipFill>
        <p:spPr>
          <a:xfrm>
            <a:off x="6692673" y="3875560"/>
            <a:ext cx="4998584" cy="2158604"/>
          </a:xfrm>
          <a:prstGeom prst="rect">
            <a:avLst/>
          </a:prstGeom>
        </p:spPr>
      </p:pic>
    </p:spTree>
    <p:extLst>
      <p:ext uri="{BB962C8B-B14F-4D97-AF65-F5344CB8AC3E}">
        <p14:creationId xmlns:p14="http://schemas.microsoft.com/office/powerpoint/2010/main" val="1928949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EC016-BB11-4744-FD33-04443036B7AD}"/>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09E282DA-9C4B-6296-8AD4-4CF4A80DDEF8}"/>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sp>
        <p:nvSpPr>
          <p:cNvPr id="2" name="文本框 1">
            <a:extLst>
              <a:ext uri="{FF2B5EF4-FFF2-40B4-BE49-F238E27FC236}">
                <a16:creationId xmlns:a16="http://schemas.microsoft.com/office/drawing/2014/main" id="{AA0F2FAC-157F-994D-8F42-321C4EFA435B}"/>
              </a:ext>
            </a:extLst>
          </p:cNvPr>
          <p:cNvSpPr txBox="1"/>
          <p:nvPr/>
        </p:nvSpPr>
        <p:spPr>
          <a:xfrm>
            <a:off x="2169830" y="1357964"/>
            <a:ext cx="9396465" cy="3540521"/>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ea typeface="微软雅黑" panose="020B0503020204020204" pitchFamily="34" charset="-122"/>
              </a:rPr>
              <a:t>不同车速下的临界车距分析：临界车距（</a:t>
            </a:r>
            <a:r>
              <a:rPr lang="en-US" altLang="zh-CN" dirty="0">
                <a:solidFill>
                  <a:srgbClr val="1D2129"/>
                </a:solidFill>
                <a:latin typeface="PingFangSC-Regular"/>
                <a:ea typeface="微软雅黑" panose="020B0503020204020204" pitchFamily="34" charset="-122"/>
              </a:rPr>
              <a:t>critical gap</a:t>
            </a:r>
            <a:r>
              <a:rPr lang="zh-CN" altLang="en-US" dirty="0">
                <a:solidFill>
                  <a:srgbClr val="1D2129"/>
                </a:solidFill>
                <a:latin typeface="PingFangSC-Regular"/>
                <a:ea typeface="微软雅黑" panose="020B0503020204020204" pitchFamily="34" charset="-122"/>
              </a:rPr>
              <a:t>）是指行人在</a:t>
            </a:r>
            <a:r>
              <a:rPr lang="en-US" altLang="zh-CN" dirty="0">
                <a:solidFill>
                  <a:srgbClr val="1D2129"/>
                </a:solidFill>
                <a:latin typeface="PingFangSC-Regular"/>
                <a:ea typeface="微软雅黑" panose="020B0503020204020204" pitchFamily="34" charset="-122"/>
              </a:rPr>
              <a:t>50%</a:t>
            </a:r>
            <a:r>
              <a:rPr lang="zh-CN" altLang="en-US" dirty="0">
                <a:solidFill>
                  <a:srgbClr val="1D2129"/>
                </a:solidFill>
                <a:latin typeface="PingFangSC-Regular"/>
                <a:ea typeface="微软雅黑" panose="020B0503020204020204" pitchFamily="34" charset="-122"/>
              </a:rPr>
              <a:t>的情况下会接受穿越的车距。</a:t>
            </a:r>
            <a:endParaRPr lang="en-US" altLang="zh-CN" dirty="0">
              <a:solidFill>
                <a:srgbClr val="1D2129"/>
              </a:solidFill>
              <a:latin typeface="PingFangSC-Regular"/>
              <a:ea typeface="微软雅黑" panose="020B0503020204020204" pitchFamily="34" charset="-122"/>
            </a:endParaRPr>
          </a:p>
          <a:p>
            <a:pPr indent="457200" defTabSz="683895">
              <a:lnSpc>
                <a:spcPct val="140000"/>
              </a:lnSpc>
            </a:pPr>
            <a:r>
              <a:rPr lang="zh-CN" altLang="en-US" dirty="0">
                <a:solidFill>
                  <a:srgbClr val="1D2129"/>
                </a:solidFill>
                <a:latin typeface="PingFangSC-Regular"/>
                <a:ea typeface="微软雅黑" panose="020B0503020204020204" pitchFamily="34" charset="-122"/>
              </a:rPr>
              <a:t>自动驾驶车辆与手动驾驶车辆的对比：在任何车速下，行人在自动驾驶车辆前的临界车距都较短，而在手动驾驶车辆前（混合交通条件下），临界车距则相对较大。这表明行人在自动驾驶车辆前更加依赖</a:t>
            </a:r>
            <a:r>
              <a:rPr lang="en-US" altLang="zh-CN" dirty="0" err="1">
                <a:solidFill>
                  <a:srgbClr val="1D2129"/>
                </a:solidFill>
                <a:latin typeface="PingFangSC-Regular"/>
                <a:ea typeface="微软雅黑" panose="020B0503020204020204" pitchFamily="34" charset="-122"/>
              </a:rPr>
              <a:t>eHMI</a:t>
            </a:r>
            <a:r>
              <a:rPr lang="zh-CN" altLang="en-US" dirty="0">
                <a:solidFill>
                  <a:srgbClr val="1D2129"/>
                </a:solidFill>
                <a:latin typeface="PingFangSC-Regular"/>
                <a:ea typeface="微软雅黑" panose="020B0503020204020204" pitchFamily="34" charset="-122"/>
              </a:rPr>
              <a:t>的提示，能够在较短车距时做出安全决策，而在手动驾驶车辆前，行人则表现出更高的谨慎性，临界车距较大。</a:t>
            </a:r>
            <a:endParaRPr lang="en-US" altLang="zh-CN" dirty="0">
              <a:solidFill>
                <a:srgbClr val="1D2129"/>
              </a:solidFill>
              <a:latin typeface="PingFangSC-Regular"/>
              <a:ea typeface="微软雅黑" panose="020B0503020204020204" pitchFamily="34" charset="-122"/>
            </a:endParaRPr>
          </a:p>
          <a:p>
            <a:pPr indent="457200" defTabSz="683895">
              <a:lnSpc>
                <a:spcPct val="140000"/>
              </a:lnSpc>
            </a:pPr>
            <a:r>
              <a:rPr lang="zh-CN" altLang="en-US" dirty="0">
                <a:solidFill>
                  <a:srgbClr val="1D2129"/>
                </a:solidFill>
                <a:latin typeface="PingFangSC-Regular"/>
                <a:ea typeface="微软雅黑" panose="020B0503020204020204" pitchFamily="34" charset="-122"/>
              </a:rPr>
              <a:t>车速的影响：无论是手动驾驶车辆还是自动驾驶车辆，随着车速的增加，行人的临界车距都在缩短，这表明车速的增加可能会影响行人的风险感知，导致他们在较高车速下接受较小的时间间隔，增加了潜在风险。</a:t>
            </a:r>
            <a:endParaRPr lang="en-US" altLang="zh-CN"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0F3EF2D3-AEE5-00FB-ABE4-D44B3C56FC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18502" y="5286283"/>
            <a:ext cx="4499119" cy="1262260"/>
          </a:xfrm>
          <a:prstGeom prst="rect">
            <a:avLst/>
          </a:prstGeom>
        </p:spPr>
      </p:pic>
    </p:spTree>
    <p:extLst>
      <p:ext uri="{BB962C8B-B14F-4D97-AF65-F5344CB8AC3E}">
        <p14:creationId xmlns:p14="http://schemas.microsoft.com/office/powerpoint/2010/main" val="3465126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3727F-0795-97D9-35B8-21576519835C}"/>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D19F2C47-57AF-1ED1-DAF7-73261CB4E367}"/>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5" name="图片 4">
            <a:extLst>
              <a:ext uri="{FF2B5EF4-FFF2-40B4-BE49-F238E27FC236}">
                <a16:creationId xmlns:a16="http://schemas.microsoft.com/office/drawing/2014/main" id="{32D6B57E-BF6E-9F65-C4C1-BD226B13A89E}"/>
              </a:ext>
            </a:extLst>
          </p:cNvPr>
          <p:cNvPicPr>
            <a:picLocks noChangeAspect="1"/>
          </p:cNvPicPr>
          <p:nvPr/>
        </p:nvPicPr>
        <p:blipFill>
          <a:blip r:embed="rId3"/>
          <a:srcRect t="535" r="39239" b="-1"/>
          <a:stretch/>
        </p:blipFill>
        <p:spPr>
          <a:xfrm>
            <a:off x="1743388" y="2095371"/>
            <a:ext cx="4873247" cy="2667258"/>
          </a:xfrm>
          <a:prstGeom prst="rect">
            <a:avLst/>
          </a:prstGeom>
        </p:spPr>
      </p:pic>
      <p:sp>
        <p:nvSpPr>
          <p:cNvPr id="7" name="文本框 6">
            <a:extLst>
              <a:ext uri="{FF2B5EF4-FFF2-40B4-BE49-F238E27FC236}">
                <a16:creationId xmlns:a16="http://schemas.microsoft.com/office/drawing/2014/main" id="{FB4F6828-75A6-79FF-2518-4DF80446C75F}"/>
              </a:ext>
            </a:extLst>
          </p:cNvPr>
          <p:cNvSpPr txBox="1"/>
          <p:nvPr/>
        </p:nvSpPr>
        <p:spPr>
          <a:xfrm>
            <a:off x="6808681" y="1263281"/>
            <a:ext cx="4873247" cy="5229765"/>
          </a:xfrm>
          <a:prstGeom prst="rect">
            <a:avLst/>
          </a:prstGeom>
          <a:noFill/>
        </p:spPr>
        <p:txBody>
          <a:bodyPr wrap="square" rtlCol="0">
            <a:spAutoFit/>
          </a:bodyPr>
          <a:lstStyle/>
          <a:p>
            <a:pPr indent="457200" defTabSz="683895">
              <a:lnSpc>
                <a:spcPct val="140000"/>
              </a:lnSpc>
            </a:pPr>
            <a:r>
              <a:rPr lang="zh-CN" altLang="en-US" sz="1600" b="0" i="0" dirty="0">
                <a:solidFill>
                  <a:srgbClr val="1D2129"/>
                </a:solidFill>
                <a:effectLst/>
                <a:highlight>
                  <a:srgbClr val="FFFFFF"/>
                </a:highlight>
                <a:latin typeface="PingFangSC-Regular"/>
              </a:rPr>
              <a:t>交通条件的影响：</a:t>
            </a:r>
            <a:endParaRPr lang="en-US" altLang="zh-CN" sz="1600" b="0" i="0" dirty="0">
              <a:solidFill>
                <a:srgbClr val="1D2129"/>
              </a:solidFill>
              <a:effectLst/>
              <a:highlight>
                <a:srgbClr val="FFFFFF"/>
              </a:highlight>
              <a:latin typeface="PingFangSC-Regular"/>
            </a:endParaRPr>
          </a:p>
          <a:p>
            <a:pPr indent="457200" defTabSz="683895">
              <a:lnSpc>
                <a:spcPct val="140000"/>
              </a:lnSpc>
            </a:pPr>
            <a:r>
              <a:rPr lang="zh-CN" altLang="en-US" sz="1600" b="0" i="0" dirty="0">
                <a:solidFill>
                  <a:srgbClr val="1D2129"/>
                </a:solidFill>
                <a:effectLst/>
                <a:highlight>
                  <a:srgbClr val="FFFFFF"/>
                </a:highlight>
                <a:latin typeface="PingFangSC-Regular"/>
              </a:rPr>
              <a:t>与</a:t>
            </a:r>
            <a:r>
              <a:rPr lang="en-US" altLang="zh-CN" sz="1600" b="0" i="0" dirty="0" err="1">
                <a:solidFill>
                  <a:srgbClr val="1D2129"/>
                </a:solidFill>
                <a:effectLst/>
                <a:highlight>
                  <a:srgbClr val="FFFFFF"/>
                </a:highlight>
                <a:latin typeface="PingFangSC-Regular"/>
              </a:rPr>
              <a:t>MV_Only</a:t>
            </a:r>
            <a:r>
              <a:rPr lang="zh-CN" altLang="en-US" sz="1600" b="0" i="0" dirty="0">
                <a:solidFill>
                  <a:srgbClr val="1D2129"/>
                </a:solidFill>
                <a:effectLst/>
                <a:highlight>
                  <a:srgbClr val="FFFFFF"/>
                </a:highlight>
                <a:latin typeface="PingFangSC-Regular"/>
              </a:rPr>
              <a:t>相比，</a:t>
            </a:r>
            <a:r>
              <a:rPr lang="en-US" altLang="zh-CN" sz="1600" b="0" i="0" dirty="0" err="1">
                <a:solidFill>
                  <a:srgbClr val="1D2129"/>
                </a:solidFill>
                <a:effectLst/>
                <a:highlight>
                  <a:srgbClr val="FFFFFF"/>
                </a:highlight>
                <a:latin typeface="PingFangSC-Regular"/>
              </a:rPr>
              <a:t>AV_Only</a:t>
            </a:r>
            <a:r>
              <a:rPr lang="zh-CN" altLang="en-US" sz="1600" b="0" i="0" dirty="0">
                <a:solidFill>
                  <a:srgbClr val="1D2129"/>
                </a:solidFill>
                <a:effectLst/>
                <a:highlight>
                  <a:srgbClr val="FFFFFF"/>
                </a:highlight>
                <a:latin typeface="PingFangSC-Regular"/>
              </a:rPr>
              <a:t>和</a:t>
            </a:r>
            <a:r>
              <a:rPr lang="en-US" altLang="zh-CN" sz="1600" b="0" i="0" dirty="0" err="1">
                <a:solidFill>
                  <a:srgbClr val="1D2129"/>
                </a:solidFill>
                <a:effectLst/>
                <a:highlight>
                  <a:srgbClr val="FFFFFF"/>
                </a:highlight>
                <a:latin typeface="PingFangSC-Regular"/>
              </a:rPr>
              <a:t>AV_Mixed</a:t>
            </a:r>
            <a:r>
              <a:rPr lang="zh-CN" altLang="en-US" sz="1600" b="0" i="0" dirty="0">
                <a:solidFill>
                  <a:srgbClr val="1D2129"/>
                </a:solidFill>
                <a:effectLst/>
                <a:highlight>
                  <a:srgbClr val="FFFFFF"/>
                </a:highlight>
                <a:latin typeface="PingFangSC-Regular"/>
              </a:rPr>
              <a:t>对过马路时间的影响较小，行人花费的过马路时间与手动驾驶车辆几乎相同，而在</a:t>
            </a:r>
            <a:r>
              <a:rPr lang="en-US" altLang="zh-CN" sz="1600" b="0" i="0" dirty="0" err="1">
                <a:solidFill>
                  <a:srgbClr val="1D2129"/>
                </a:solidFill>
                <a:effectLst/>
                <a:highlight>
                  <a:srgbClr val="FFFFFF"/>
                </a:highlight>
                <a:latin typeface="PingFangSC-Regular"/>
              </a:rPr>
              <a:t>MV_Mixed</a:t>
            </a:r>
            <a:r>
              <a:rPr lang="zh-CN" altLang="en-US" sz="1600" b="0" i="0" dirty="0">
                <a:solidFill>
                  <a:srgbClr val="1D2129"/>
                </a:solidFill>
                <a:effectLst/>
                <a:highlight>
                  <a:srgbClr val="FFFFFF"/>
                </a:highlight>
                <a:latin typeface="PingFangSC-Regular"/>
              </a:rPr>
              <a:t>中，行人花费了更多时间穿越马路。这表明行人在混合交通中与手动驾驶车辆交互时，表现得更加谨慎和缓慢，可能是由于与自动驾驶车辆的交互影响了行人面对手动驾驶车辆时的反应速度。</a:t>
            </a:r>
            <a:endParaRPr lang="en-US" altLang="zh-CN" sz="1600" b="0" i="0" dirty="0">
              <a:solidFill>
                <a:srgbClr val="1D2129"/>
              </a:solidFill>
              <a:effectLst/>
              <a:highlight>
                <a:srgbClr val="FFFFFF"/>
              </a:highlight>
              <a:latin typeface="PingFangSC-Regular"/>
            </a:endParaRPr>
          </a:p>
          <a:p>
            <a:pPr indent="457200" defTabSz="683895">
              <a:lnSpc>
                <a:spcPct val="140000"/>
              </a:lnSpc>
            </a:pPr>
            <a:r>
              <a:rPr lang="zh-CN" altLang="en-US" sz="1600" b="0" i="0" dirty="0">
                <a:solidFill>
                  <a:srgbClr val="1D2129"/>
                </a:solidFill>
                <a:effectLst/>
                <a:highlight>
                  <a:srgbClr val="FFFFFF"/>
                </a:highlight>
                <a:latin typeface="PingFangSC-Regular"/>
              </a:rPr>
              <a:t>车速的影响：</a:t>
            </a:r>
            <a:r>
              <a:rPr lang="zh-CN" altLang="en-US" sz="1600" dirty="0"/>
              <a:t>随着车速的增加，行人的过马路时间显著增加。可能是因为行人在面对更高速度的车辆时需要更多时间确保安全。</a:t>
            </a:r>
            <a:endParaRPr lang="en-US" altLang="zh-CN" sz="1600" dirty="0"/>
          </a:p>
          <a:p>
            <a:pPr indent="457200" defTabSz="683895">
              <a:lnSpc>
                <a:spcPct val="140000"/>
              </a:lnSpc>
            </a:pPr>
            <a:r>
              <a:rPr lang="zh-CN" altLang="en-US" sz="1600" b="0" i="0" dirty="0">
                <a:solidFill>
                  <a:srgbClr val="1D2129"/>
                </a:solidFill>
                <a:effectLst/>
                <a:highlight>
                  <a:srgbClr val="FFFFFF"/>
                </a:highlight>
                <a:latin typeface="PingFangSC-Regular"/>
              </a:rPr>
              <a:t>车距的影响：</a:t>
            </a:r>
            <a:r>
              <a:rPr lang="zh-CN" altLang="en-US" sz="1600" dirty="0"/>
              <a:t>随着车距增加，行人的过马路时间显著减少。表明行人在较大的车距下能够更快速地完成穿越，因为更大的时间间隔提供了更多安全的时间。</a:t>
            </a:r>
            <a:endParaRPr lang="zh-CN" altLang="en-US" sz="1600" b="0" i="0" dirty="0">
              <a:solidFill>
                <a:srgbClr val="1D2129"/>
              </a:solidFill>
              <a:effectLst/>
              <a:highlight>
                <a:srgbClr val="FFFFFF"/>
              </a:highlight>
              <a:latin typeface="PingFangSC-Regular"/>
            </a:endParaRPr>
          </a:p>
        </p:txBody>
      </p:sp>
    </p:spTree>
    <p:extLst>
      <p:ext uri="{BB962C8B-B14F-4D97-AF65-F5344CB8AC3E}">
        <p14:creationId xmlns:p14="http://schemas.microsoft.com/office/powerpoint/2010/main" val="1479105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7E4FA56-F29F-0B7C-D1E8-EF14411E7E08}"/>
              </a:ext>
            </a:extLst>
          </p:cNvPr>
          <p:cNvSpPr/>
          <p:nvPr/>
        </p:nvSpPr>
        <p:spPr>
          <a:xfrm>
            <a:off x="0" y="0"/>
            <a:ext cx="12192000" cy="11329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B0932EC9-68A7-68B7-E40A-A02CC8585DC6}"/>
              </a:ext>
            </a:extLst>
          </p:cNvPr>
          <p:cNvSpPr/>
          <p:nvPr/>
        </p:nvSpPr>
        <p:spPr>
          <a:xfrm>
            <a:off x="186630" y="181734"/>
            <a:ext cx="2441694" cy="769441"/>
          </a:xfrm>
          <a:prstGeom prst="rect">
            <a:avLst/>
          </a:prstGeom>
        </p:spPr>
        <p:txBody>
          <a:bodyPr wrap="none">
            <a:spAutoFit/>
          </a:bodyPr>
          <a:lstStyle/>
          <a:p>
            <a:pPr>
              <a:defRPr/>
            </a:pPr>
            <a:r>
              <a:rPr lang="zh-CN" altLang="en-US" sz="4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文献简介</a:t>
            </a:r>
            <a:endParaRPr lang="zh-CN" altLang="zh-CN" sz="4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7" name="直接连接符 6">
            <a:extLst>
              <a:ext uri="{FF2B5EF4-FFF2-40B4-BE49-F238E27FC236}">
                <a16:creationId xmlns:a16="http://schemas.microsoft.com/office/drawing/2014/main" id="{2898B5E0-5B7B-AA7C-D3CC-1AC11310C483}"/>
              </a:ext>
            </a:extLst>
          </p:cNvPr>
          <p:cNvCxnSpPr>
            <a:cxnSpLocks/>
          </p:cNvCxnSpPr>
          <p:nvPr/>
        </p:nvCxnSpPr>
        <p:spPr>
          <a:xfrm flipV="1">
            <a:off x="9106355" y="1132908"/>
            <a:ext cx="0" cy="572509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40498B-1A8E-669D-77B1-8F60C53B08CC}"/>
              </a:ext>
            </a:extLst>
          </p:cNvPr>
          <p:cNvSpPr txBox="1"/>
          <p:nvPr/>
        </p:nvSpPr>
        <p:spPr>
          <a:xfrm>
            <a:off x="9106355" y="1890840"/>
            <a:ext cx="3051109" cy="2862322"/>
          </a:xfrm>
          <a:prstGeom prst="rect">
            <a:avLst/>
          </a:prstGeom>
          <a:noFill/>
        </p:spPr>
        <p:txBody>
          <a:bodyPr wrap="square">
            <a:spAutoFit/>
          </a:bodyPr>
          <a:lstStyle/>
          <a:p>
            <a:r>
              <a:rPr lang="zh-CN" altLang="en-US" dirty="0"/>
              <a:t>标题：</a:t>
            </a:r>
            <a:r>
              <a:rPr lang="zh-CN" altLang="en-US" dirty="0">
                <a:solidFill>
                  <a:srgbClr val="1D2129"/>
                </a:solidFill>
                <a:highlight>
                  <a:srgbClr val="FFFFFF"/>
                </a:highlight>
                <a:latin typeface="PingFangSC-Regular"/>
              </a:rPr>
              <a:t>配备</a:t>
            </a:r>
            <a:r>
              <a:rPr lang="en-US" altLang="zh-CN" b="0" i="0" dirty="0" err="1">
                <a:solidFill>
                  <a:srgbClr val="1D2129"/>
                </a:solidFill>
                <a:effectLst/>
                <a:highlight>
                  <a:srgbClr val="FFFFFF"/>
                </a:highlight>
                <a:latin typeface="PingFangSC-Regular"/>
              </a:rPr>
              <a:t>eHMI</a:t>
            </a:r>
            <a:r>
              <a:rPr lang="zh-CN" altLang="en-US" b="0" i="0" dirty="0">
                <a:solidFill>
                  <a:srgbClr val="1D2129"/>
                </a:solidFill>
                <a:effectLst/>
                <a:highlight>
                  <a:srgbClr val="FFFFFF"/>
                </a:highlight>
                <a:latin typeface="PingFangSC-Regular"/>
              </a:rPr>
              <a:t>的自动驾驶车辆在分隔和混合交通条件下对行人过马路行为的影响</a:t>
            </a:r>
            <a:endParaRPr lang="en-US" altLang="zh-CN" dirty="0"/>
          </a:p>
          <a:p>
            <a:endParaRPr lang="en-US" altLang="zh-CN" dirty="0"/>
          </a:p>
          <a:p>
            <a:r>
              <a:rPr lang="zh-CN" altLang="en-US" dirty="0"/>
              <a:t>期刊：</a:t>
            </a:r>
            <a:endParaRPr lang="en-US" altLang="zh-CN" dirty="0"/>
          </a:p>
          <a:p>
            <a:r>
              <a:rPr lang="en-US" altLang="zh-CN" dirty="0"/>
              <a:t>Accident Analysis and Prevention</a:t>
            </a:r>
          </a:p>
          <a:p>
            <a:endParaRPr lang="en-US" altLang="zh-CN" dirty="0"/>
          </a:p>
          <a:p>
            <a:r>
              <a:rPr lang="zh-CN" altLang="en-US" dirty="0"/>
              <a:t>日期：</a:t>
            </a:r>
            <a:endParaRPr lang="en-US" altLang="zh-CN" dirty="0"/>
          </a:p>
          <a:p>
            <a:r>
              <a:rPr lang="en-US" altLang="zh-CN" dirty="0"/>
              <a:t>2023</a:t>
            </a:r>
            <a:endParaRPr lang="zh-CN" altLang="en-US" dirty="0"/>
          </a:p>
        </p:txBody>
      </p:sp>
      <p:pic>
        <p:nvPicPr>
          <p:cNvPr id="3" name="图片 2">
            <a:extLst>
              <a:ext uri="{FF2B5EF4-FFF2-40B4-BE49-F238E27FC236}">
                <a16:creationId xmlns:a16="http://schemas.microsoft.com/office/drawing/2014/main" id="{260C64EE-A5D9-DA44-9249-81DA15C03D74}"/>
              </a:ext>
            </a:extLst>
          </p:cNvPr>
          <p:cNvPicPr>
            <a:picLocks noChangeAspect="1"/>
          </p:cNvPicPr>
          <p:nvPr/>
        </p:nvPicPr>
        <p:blipFill>
          <a:blip r:embed="rId3">
            <a:extLst>
              <a:ext uri="{28A0092B-C50C-407E-A947-70E740481C1C}">
                <a14:useLocalDpi xmlns:a14="http://schemas.microsoft.com/office/drawing/2010/main" val="0"/>
              </a:ext>
            </a:extLst>
          </a:blip>
          <a:srcRect l="749" r="1142"/>
          <a:stretch/>
        </p:blipFill>
        <p:spPr>
          <a:xfrm>
            <a:off x="1035699" y="1253169"/>
            <a:ext cx="7221893" cy="5073317"/>
          </a:xfrm>
          <a:prstGeom prst="rect">
            <a:avLst/>
          </a:prstGeom>
        </p:spPr>
      </p:pic>
    </p:spTree>
    <p:extLst>
      <p:ext uri="{BB962C8B-B14F-4D97-AF65-F5344CB8AC3E}">
        <p14:creationId xmlns:p14="http://schemas.microsoft.com/office/powerpoint/2010/main" val="674315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C13E2-6EA3-4F9A-E1B2-D6D99C73BBFD}"/>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2743E18C-C088-7884-6BF2-F4687096220B}"/>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5" name="图片 4">
            <a:extLst>
              <a:ext uri="{FF2B5EF4-FFF2-40B4-BE49-F238E27FC236}">
                <a16:creationId xmlns:a16="http://schemas.microsoft.com/office/drawing/2014/main" id="{CDC68365-5222-B331-4142-8E0A9F479A82}"/>
              </a:ext>
            </a:extLst>
          </p:cNvPr>
          <p:cNvPicPr>
            <a:picLocks noChangeAspect="1"/>
          </p:cNvPicPr>
          <p:nvPr/>
        </p:nvPicPr>
        <p:blipFill>
          <a:blip r:embed="rId3"/>
          <a:srcRect t="535" r="39239" b="-1"/>
          <a:stretch/>
        </p:blipFill>
        <p:spPr>
          <a:xfrm>
            <a:off x="1743388" y="2095371"/>
            <a:ext cx="4873247" cy="2667258"/>
          </a:xfrm>
          <a:prstGeom prst="rect">
            <a:avLst/>
          </a:prstGeom>
        </p:spPr>
      </p:pic>
      <p:sp>
        <p:nvSpPr>
          <p:cNvPr id="7" name="文本框 6">
            <a:extLst>
              <a:ext uri="{FF2B5EF4-FFF2-40B4-BE49-F238E27FC236}">
                <a16:creationId xmlns:a16="http://schemas.microsoft.com/office/drawing/2014/main" id="{C29675F4-AFA6-E73D-DB3E-DA28DD017440}"/>
              </a:ext>
            </a:extLst>
          </p:cNvPr>
          <p:cNvSpPr txBox="1"/>
          <p:nvPr/>
        </p:nvSpPr>
        <p:spPr>
          <a:xfrm>
            <a:off x="6861435" y="1588595"/>
            <a:ext cx="4873247" cy="3545201"/>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highlight>
                  <a:srgbClr val="FFFFFF"/>
                </a:highlight>
                <a:latin typeface="PingFangSC-Regular"/>
              </a:rPr>
              <a:t>交互效应：</a:t>
            </a:r>
            <a:endParaRPr lang="en-US" altLang="zh-CN" b="0" i="0" dirty="0">
              <a:solidFill>
                <a:srgbClr val="1D2129"/>
              </a:solidFill>
              <a:effectLst/>
              <a:highlight>
                <a:srgbClr val="FFFFFF"/>
              </a:highlight>
              <a:latin typeface="PingFangSC-Regular"/>
            </a:endParaRPr>
          </a:p>
          <a:p>
            <a:pPr indent="457200" defTabSz="683895">
              <a:lnSpc>
                <a:spcPct val="140000"/>
              </a:lnSpc>
            </a:pPr>
            <a:r>
              <a:rPr lang="zh-CN" altLang="en-US" b="0" i="0" dirty="0">
                <a:solidFill>
                  <a:srgbClr val="1D2129"/>
                </a:solidFill>
                <a:effectLst/>
                <a:highlight>
                  <a:srgbClr val="FFFFFF"/>
                </a:highlight>
                <a:latin typeface="PingFangSC-Regular"/>
              </a:rPr>
              <a:t>车速与车距的交互作用：随着车距增加，车速较高时（</a:t>
            </a:r>
            <a:r>
              <a:rPr lang="en-US" altLang="zh-CN" b="0" i="0" dirty="0">
                <a:solidFill>
                  <a:srgbClr val="1D2129"/>
                </a:solidFill>
                <a:effectLst/>
                <a:highlight>
                  <a:srgbClr val="FFFFFF"/>
                </a:highlight>
                <a:latin typeface="PingFangSC-Regular"/>
              </a:rPr>
              <a:t>45</a:t>
            </a:r>
            <a:r>
              <a:rPr lang="zh-CN" altLang="en-US" b="0" i="0" dirty="0">
                <a:solidFill>
                  <a:srgbClr val="1D2129"/>
                </a:solidFill>
                <a:effectLst/>
                <a:highlight>
                  <a:srgbClr val="FFFFFF"/>
                </a:highlight>
                <a:latin typeface="PingFangSC-Regular"/>
              </a:rPr>
              <a:t>公里</a:t>
            </a:r>
            <a:r>
              <a:rPr lang="en-US" altLang="zh-CN" b="0" i="0" dirty="0">
                <a:solidFill>
                  <a:srgbClr val="1D2129"/>
                </a:solidFill>
                <a:effectLst/>
                <a:highlight>
                  <a:srgbClr val="FFFFFF"/>
                </a:highlight>
                <a:latin typeface="PingFangSC-Regular"/>
              </a:rPr>
              <a:t>/</a:t>
            </a:r>
            <a:r>
              <a:rPr lang="zh-CN" altLang="en-US" b="0" i="0" dirty="0">
                <a:solidFill>
                  <a:srgbClr val="1D2129"/>
                </a:solidFill>
                <a:effectLst/>
                <a:highlight>
                  <a:srgbClr val="FFFFFF"/>
                </a:highlight>
                <a:latin typeface="PingFangSC-Regular"/>
              </a:rPr>
              <a:t>小时和</a:t>
            </a:r>
            <a:r>
              <a:rPr lang="en-US" altLang="zh-CN" b="0" i="0" dirty="0">
                <a:solidFill>
                  <a:srgbClr val="1D2129"/>
                </a:solidFill>
                <a:effectLst/>
                <a:highlight>
                  <a:srgbClr val="FFFFFF"/>
                </a:highlight>
                <a:latin typeface="PingFangSC-Regular"/>
              </a:rPr>
              <a:t>60</a:t>
            </a:r>
            <a:r>
              <a:rPr lang="zh-CN" altLang="en-US" b="0" i="0" dirty="0">
                <a:solidFill>
                  <a:srgbClr val="1D2129"/>
                </a:solidFill>
                <a:effectLst/>
                <a:highlight>
                  <a:srgbClr val="FFFFFF"/>
                </a:highlight>
                <a:latin typeface="PingFangSC-Regular"/>
              </a:rPr>
              <a:t>公里</a:t>
            </a:r>
            <a:r>
              <a:rPr lang="en-US" altLang="zh-CN" b="0" i="0" dirty="0">
                <a:solidFill>
                  <a:srgbClr val="1D2129"/>
                </a:solidFill>
                <a:effectLst/>
                <a:highlight>
                  <a:srgbClr val="FFFFFF"/>
                </a:highlight>
                <a:latin typeface="PingFangSC-Regular"/>
              </a:rPr>
              <a:t>/</a:t>
            </a:r>
            <a:r>
              <a:rPr lang="zh-CN" altLang="en-US" b="0" i="0" dirty="0">
                <a:solidFill>
                  <a:srgbClr val="1D2129"/>
                </a:solidFill>
                <a:effectLst/>
                <a:highlight>
                  <a:srgbClr val="FFFFFF"/>
                </a:highlight>
                <a:latin typeface="PingFangSC-Regular"/>
              </a:rPr>
              <a:t>小时），行人的过马路时间变化更为显著，面对更高的车速，行人可能在较大的车距下过街。</a:t>
            </a:r>
            <a:endParaRPr lang="en-US" altLang="zh-CN" b="0" i="0" dirty="0">
              <a:solidFill>
                <a:srgbClr val="1D2129"/>
              </a:solidFill>
              <a:effectLst/>
              <a:highlight>
                <a:srgbClr val="FFFFFF"/>
              </a:highlight>
              <a:latin typeface="PingFangSC-Regular"/>
            </a:endParaRPr>
          </a:p>
          <a:p>
            <a:pPr indent="457200" defTabSz="683895">
              <a:lnSpc>
                <a:spcPct val="140000"/>
              </a:lnSpc>
            </a:pPr>
            <a:r>
              <a:rPr lang="zh-CN" altLang="en-US" b="0" i="0" dirty="0">
                <a:solidFill>
                  <a:srgbClr val="1D2129"/>
                </a:solidFill>
                <a:effectLst/>
                <a:highlight>
                  <a:srgbClr val="FFFFFF"/>
                </a:highlight>
                <a:latin typeface="PingFangSC-Regular"/>
              </a:rPr>
              <a:t>交通条件与车距的交互作用：在</a:t>
            </a:r>
            <a:r>
              <a:rPr lang="en-US" altLang="zh-CN" b="0" i="0" dirty="0" err="1">
                <a:solidFill>
                  <a:srgbClr val="1D2129"/>
                </a:solidFill>
                <a:effectLst/>
                <a:highlight>
                  <a:srgbClr val="FFFFFF"/>
                </a:highlight>
                <a:latin typeface="PingFangSC-Regular"/>
              </a:rPr>
              <a:t>AV_Only</a:t>
            </a:r>
            <a:r>
              <a:rPr lang="zh-CN" altLang="en-US" b="0" i="0" dirty="0">
                <a:solidFill>
                  <a:srgbClr val="1D2129"/>
                </a:solidFill>
                <a:effectLst/>
                <a:highlight>
                  <a:srgbClr val="FFFFFF"/>
                </a:highlight>
                <a:latin typeface="PingFangSC-Regular"/>
              </a:rPr>
              <a:t>下，行人在较大车距下的过街时间减少更多，这表明</a:t>
            </a:r>
            <a:r>
              <a:rPr lang="en-US" altLang="zh-CN" b="0" i="0" dirty="0" err="1">
                <a:solidFill>
                  <a:srgbClr val="1D2129"/>
                </a:solidFill>
                <a:effectLst/>
                <a:highlight>
                  <a:srgbClr val="FFFFFF"/>
                </a:highlight>
                <a:latin typeface="PingFangSC-Regular"/>
              </a:rPr>
              <a:t>eHMI</a:t>
            </a:r>
            <a:r>
              <a:rPr lang="zh-CN" altLang="en-US" b="0" i="0" dirty="0">
                <a:solidFill>
                  <a:srgbClr val="1D2129"/>
                </a:solidFill>
                <a:effectLst/>
                <a:highlight>
                  <a:srgbClr val="FFFFFF"/>
                </a:highlight>
                <a:latin typeface="PingFangSC-Regular"/>
              </a:rPr>
              <a:t>使得行人在自动驾驶车辆前更加迅速地作出反应。</a:t>
            </a:r>
          </a:p>
        </p:txBody>
      </p:sp>
    </p:spTree>
    <p:extLst>
      <p:ext uri="{BB962C8B-B14F-4D97-AF65-F5344CB8AC3E}">
        <p14:creationId xmlns:p14="http://schemas.microsoft.com/office/powerpoint/2010/main" val="222308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78A18-91A5-B985-0CA3-9E6CF86E0BAD}"/>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707776AA-2732-AA3A-8E44-F32E2DDFF04F}"/>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5" name="图片 4">
            <a:extLst>
              <a:ext uri="{FF2B5EF4-FFF2-40B4-BE49-F238E27FC236}">
                <a16:creationId xmlns:a16="http://schemas.microsoft.com/office/drawing/2014/main" id="{85530E98-199D-1F78-577F-22CC5A55BCB5}"/>
              </a:ext>
            </a:extLst>
          </p:cNvPr>
          <p:cNvPicPr>
            <a:picLocks noChangeAspect="1"/>
          </p:cNvPicPr>
          <p:nvPr/>
        </p:nvPicPr>
        <p:blipFill>
          <a:blip r:embed="rId3"/>
          <a:srcRect t="5304" r="75167"/>
          <a:stretch/>
        </p:blipFill>
        <p:spPr>
          <a:xfrm>
            <a:off x="1848897" y="2827389"/>
            <a:ext cx="2040591" cy="2601759"/>
          </a:xfrm>
          <a:prstGeom prst="rect">
            <a:avLst/>
          </a:prstGeom>
        </p:spPr>
      </p:pic>
      <p:sp>
        <p:nvSpPr>
          <p:cNvPr id="7" name="文本框 6">
            <a:extLst>
              <a:ext uri="{FF2B5EF4-FFF2-40B4-BE49-F238E27FC236}">
                <a16:creationId xmlns:a16="http://schemas.microsoft.com/office/drawing/2014/main" id="{E7998028-A76C-833C-EDFF-7DD72455E36B}"/>
              </a:ext>
            </a:extLst>
          </p:cNvPr>
          <p:cNvSpPr txBox="1"/>
          <p:nvPr/>
        </p:nvSpPr>
        <p:spPr>
          <a:xfrm>
            <a:off x="6905776" y="1428852"/>
            <a:ext cx="4850305" cy="4195636"/>
          </a:xfrm>
          <a:prstGeom prst="rect">
            <a:avLst/>
          </a:prstGeom>
          <a:noFill/>
        </p:spPr>
        <p:txBody>
          <a:bodyPr wrap="square" rtlCol="0">
            <a:spAutoFit/>
          </a:bodyPr>
          <a:lstStyle/>
          <a:p>
            <a:pPr indent="457200" defTabSz="683895">
              <a:lnSpc>
                <a:spcPct val="140000"/>
              </a:lnSpc>
            </a:pPr>
            <a:r>
              <a:rPr lang="zh-CN" altLang="en-US" sz="1600" b="0" i="0" dirty="0">
                <a:solidFill>
                  <a:srgbClr val="1D2129"/>
                </a:solidFill>
                <a:effectLst/>
                <a:highlight>
                  <a:srgbClr val="FFFFFF"/>
                </a:highlight>
                <a:latin typeface="PingFangSC-Regular"/>
              </a:rPr>
              <a:t>交通条件的影响：</a:t>
            </a:r>
            <a:endParaRPr lang="en-US" altLang="zh-CN" sz="1600" b="0" i="0" dirty="0">
              <a:solidFill>
                <a:srgbClr val="1D2129"/>
              </a:solidFill>
              <a:effectLst/>
              <a:highlight>
                <a:srgbClr val="FFFFFF"/>
              </a:highlight>
              <a:latin typeface="PingFangSC-Regular"/>
            </a:endParaRPr>
          </a:p>
          <a:p>
            <a:pPr indent="457200" defTabSz="683895">
              <a:lnSpc>
                <a:spcPct val="140000"/>
              </a:lnSpc>
            </a:pPr>
            <a:r>
              <a:rPr lang="en-US" altLang="zh-CN" sz="1600" b="0" i="0" dirty="0" err="1">
                <a:solidFill>
                  <a:srgbClr val="1D2129"/>
                </a:solidFill>
                <a:effectLst/>
                <a:highlight>
                  <a:srgbClr val="FFFFFF"/>
                </a:highlight>
                <a:latin typeface="PingFangSC-Regular"/>
              </a:rPr>
              <a:t>MV_Mixed</a:t>
            </a:r>
            <a:r>
              <a:rPr lang="zh-CN" altLang="en-US" sz="1600" b="0" i="0" dirty="0">
                <a:solidFill>
                  <a:srgbClr val="1D2129"/>
                </a:solidFill>
                <a:effectLst/>
                <a:highlight>
                  <a:srgbClr val="FFFFFF"/>
                </a:highlight>
                <a:latin typeface="PingFangSC-Regular"/>
              </a:rPr>
              <a:t>的安全边距显著减少，表明行人在混合交通条件下，与手动驾驶车辆交互时安全边距变小，存在更高的风险。</a:t>
            </a:r>
            <a:r>
              <a:rPr lang="en-US" altLang="zh-CN" sz="1600" b="0" i="0" dirty="0" err="1">
                <a:solidFill>
                  <a:srgbClr val="1D2129"/>
                </a:solidFill>
                <a:effectLst/>
                <a:highlight>
                  <a:srgbClr val="FFFFFF"/>
                </a:highlight>
                <a:latin typeface="PingFangSC-Regular"/>
              </a:rPr>
              <a:t>AV_Mixed</a:t>
            </a:r>
            <a:r>
              <a:rPr lang="zh-CN" altLang="en-US" sz="1600" b="0" i="0" dirty="0">
                <a:solidFill>
                  <a:srgbClr val="1D2129"/>
                </a:solidFill>
                <a:effectLst/>
                <a:highlight>
                  <a:srgbClr val="FFFFFF"/>
                </a:highlight>
                <a:latin typeface="PingFangSC-Regular"/>
              </a:rPr>
              <a:t>的安全边距略有增加，但效果不显著。整体来看，行人在自动驾驶车辆前能保持相对较大的安全边距。</a:t>
            </a:r>
            <a:endParaRPr lang="en-US" altLang="zh-CN" sz="1600" b="0" i="0" dirty="0">
              <a:solidFill>
                <a:srgbClr val="1D2129"/>
              </a:solidFill>
              <a:effectLst/>
              <a:highlight>
                <a:srgbClr val="FFFFFF"/>
              </a:highlight>
              <a:latin typeface="PingFangSC-Regular"/>
            </a:endParaRPr>
          </a:p>
          <a:p>
            <a:pPr indent="457200" defTabSz="683895">
              <a:lnSpc>
                <a:spcPct val="140000"/>
              </a:lnSpc>
            </a:pPr>
            <a:r>
              <a:rPr lang="zh-CN" altLang="en-US" sz="1600" b="0" i="0" dirty="0">
                <a:solidFill>
                  <a:srgbClr val="1D2129"/>
                </a:solidFill>
                <a:effectLst/>
                <a:highlight>
                  <a:srgbClr val="FFFFFF"/>
                </a:highlight>
                <a:latin typeface="PingFangSC-Regular"/>
              </a:rPr>
              <a:t>车速的影响：随着车速的增加，行人的安全边距显著减少，这意味着在高车速下，行人需要更加快速地判断并穿越马路，导致安全边距缩小。</a:t>
            </a:r>
            <a:endParaRPr lang="en-US" altLang="zh-CN" sz="1600" b="0" i="0" dirty="0">
              <a:solidFill>
                <a:srgbClr val="1D2129"/>
              </a:solidFill>
              <a:effectLst/>
              <a:highlight>
                <a:srgbClr val="FFFFFF"/>
              </a:highlight>
              <a:latin typeface="PingFangSC-Regular"/>
            </a:endParaRPr>
          </a:p>
          <a:p>
            <a:pPr indent="457200" defTabSz="683895">
              <a:lnSpc>
                <a:spcPct val="140000"/>
              </a:lnSpc>
            </a:pPr>
            <a:r>
              <a:rPr lang="zh-CN" altLang="en-US" sz="1600" b="0" i="0" dirty="0">
                <a:solidFill>
                  <a:srgbClr val="1D2129"/>
                </a:solidFill>
                <a:effectLst/>
                <a:highlight>
                  <a:srgbClr val="FFFFFF"/>
                </a:highlight>
                <a:latin typeface="PingFangSC-Regular"/>
              </a:rPr>
              <a:t>车距的影响：随着车距增加，安全边距也显著增加，这与过马路时间的结果一致，表明行人在较大车距下能够更好地评估和保持安全。</a:t>
            </a:r>
          </a:p>
        </p:txBody>
      </p:sp>
      <p:pic>
        <p:nvPicPr>
          <p:cNvPr id="2" name="图片 1">
            <a:extLst>
              <a:ext uri="{FF2B5EF4-FFF2-40B4-BE49-F238E27FC236}">
                <a16:creationId xmlns:a16="http://schemas.microsoft.com/office/drawing/2014/main" id="{85530E98-199D-1F78-577F-22CC5A55BCB5}"/>
              </a:ext>
            </a:extLst>
          </p:cNvPr>
          <p:cNvPicPr>
            <a:picLocks noChangeAspect="1"/>
          </p:cNvPicPr>
          <p:nvPr/>
        </p:nvPicPr>
        <p:blipFill>
          <a:blip r:embed="rId3"/>
          <a:srcRect l="63294"/>
          <a:stretch/>
        </p:blipFill>
        <p:spPr>
          <a:xfrm>
            <a:off x="3889488" y="2681654"/>
            <a:ext cx="3016288" cy="2747494"/>
          </a:xfrm>
          <a:prstGeom prst="rect">
            <a:avLst/>
          </a:prstGeom>
        </p:spPr>
      </p:pic>
    </p:spTree>
    <p:extLst>
      <p:ext uri="{BB962C8B-B14F-4D97-AF65-F5344CB8AC3E}">
        <p14:creationId xmlns:p14="http://schemas.microsoft.com/office/powerpoint/2010/main" val="2200766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C94D2-0E98-C8CC-BCB1-A67283C17EA6}"/>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0866BE59-A4B0-83AF-4BB6-BBF0DB961741}"/>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5" name="图片 4">
            <a:extLst>
              <a:ext uri="{FF2B5EF4-FFF2-40B4-BE49-F238E27FC236}">
                <a16:creationId xmlns:a16="http://schemas.microsoft.com/office/drawing/2014/main" id="{4C095E36-1F17-2146-3C82-8849B540BBB5}"/>
              </a:ext>
            </a:extLst>
          </p:cNvPr>
          <p:cNvPicPr>
            <a:picLocks noChangeAspect="1"/>
          </p:cNvPicPr>
          <p:nvPr/>
        </p:nvPicPr>
        <p:blipFill>
          <a:blip r:embed="rId3"/>
          <a:srcRect t="5304" r="75167"/>
          <a:stretch/>
        </p:blipFill>
        <p:spPr>
          <a:xfrm>
            <a:off x="1848897" y="2431735"/>
            <a:ext cx="2040591" cy="2601759"/>
          </a:xfrm>
          <a:prstGeom prst="rect">
            <a:avLst/>
          </a:prstGeom>
        </p:spPr>
      </p:pic>
      <p:sp>
        <p:nvSpPr>
          <p:cNvPr id="7" name="文本框 6">
            <a:extLst>
              <a:ext uri="{FF2B5EF4-FFF2-40B4-BE49-F238E27FC236}">
                <a16:creationId xmlns:a16="http://schemas.microsoft.com/office/drawing/2014/main" id="{D0BE9704-9992-C91A-4CD2-3D743C135F0C}"/>
              </a:ext>
            </a:extLst>
          </p:cNvPr>
          <p:cNvSpPr txBox="1"/>
          <p:nvPr/>
        </p:nvSpPr>
        <p:spPr>
          <a:xfrm>
            <a:off x="6905776" y="2286000"/>
            <a:ext cx="4850305" cy="2472087"/>
          </a:xfrm>
          <a:prstGeom prst="rect">
            <a:avLst/>
          </a:prstGeom>
          <a:noFill/>
        </p:spPr>
        <p:txBody>
          <a:bodyPr wrap="square" rtlCol="0">
            <a:spAutoFit/>
          </a:bodyPr>
          <a:lstStyle/>
          <a:p>
            <a:pPr indent="457200" defTabSz="683895">
              <a:lnSpc>
                <a:spcPct val="140000"/>
              </a:lnSpc>
            </a:pPr>
            <a:r>
              <a:rPr lang="zh-CN" altLang="en-US" sz="1600" b="0" i="0" dirty="0">
                <a:solidFill>
                  <a:srgbClr val="1D2129"/>
                </a:solidFill>
                <a:effectLst/>
                <a:highlight>
                  <a:srgbClr val="FFFFFF"/>
                </a:highlight>
                <a:latin typeface="PingFangSC-Regular"/>
              </a:rPr>
              <a:t>交互效应：</a:t>
            </a:r>
            <a:endParaRPr lang="en-US" altLang="zh-CN" sz="1600" b="0" i="0" dirty="0">
              <a:solidFill>
                <a:srgbClr val="1D2129"/>
              </a:solidFill>
              <a:effectLst/>
              <a:highlight>
                <a:srgbClr val="FFFFFF"/>
              </a:highlight>
              <a:latin typeface="PingFangSC-Regular"/>
            </a:endParaRPr>
          </a:p>
          <a:p>
            <a:pPr indent="457200" defTabSz="683895">
              <a:lnSpc>
                <a:spcPct val="140000"/>
              </a:lnSpc>
            </a:pPr>
            <a:r>
              <a:rPr lang="zh-CN" altLang="en-US" sz="1600" b="0" i="0" dirty="0">
                <a:solidFill>
                  <a:srgbClr val="1D2129"/>
                </a:solidFill>
                <a:effectLst/>
                <a:highlight>
                  <a:srgbClr val="FFFFFF"/>
                </a:highlight>
                <a:latin typeface="PingFangSC-Regular"/>
              </a:rPr>
              <a:t>车速与车距的交互作用：在</a:t>
            </a:r>
            <a:r>
              <a:rPr lang="en-US" altLang="zh-CN" sz="1600" b="0" i="0" dirty="0">
                <a:solidFill>
                  <a:srgbClr val="1D2129"/>
                </a:solidFill>
                <a:effectLst/>
                <a:highlight>
                  <a:srgbClr val="FFFFFF"/>
                </a:highlight>
                <a:latin typeface="PingFangSC-Regular"/>
              </a:rPr>
              <a:t>45</a:t>
            </a:r>
            <a:r>
              <a:rPr lang="zh-CN" altLang="en-US" sz="1600" b="0" i="0" dirty="0">
                <a:solidFill>
                  <a:srgbClr val="1D2129"/>
                </a:solidFill>
                <a:effectLst/>
                <a:highlight>
                  <a:srgbClr val="FFFFFF"/>
                </a:highlight>
                <a:latin typeface="PingFangSC-Regular"/>
              </a:rPr>
              <a:t>公里</a:t>
            </a:r>
            <a:r>
              <a:rPr lang="en-US" altLang="zh-CN" sz="1600" b="0" i="0" dirty="0">
                <a:solidFill>
                  <a:srgbClr val="1D2129"/>
                </a:solidFill>
                <a:effectLst/>
                <a:highlight>
                  <a:srgbClr val="FFFFFF"/>
                </a:highlight>
                <a:latin typeface="PingFangSC-Regular"/>
              </a:rPr>
              <a:t>/</a:t>
            </a:r>
            <a:r>
              <a:rPr lang="zh-CN" altLang="en-US" sz="1600" b="0" i="0" dirty="0">
                <a:solidFill>
                  <a:srgbClr val="1D2129"/>
                </a:solidFill>
                <a:effectLst/>
                <a:highlight>
                  <a:srgbClr val="FFFFFF"/>
                </a:highlight>
                <a:latin typeface="PingFangSC-Regular"/>
              </a:rPr>
              <a:t>小时和</a:t>
            </a:r>
            <a:r>
              <a:rPr lang="en-US" altLang="zh-CN" sz="1600" b="0" i="0" dirty="0">
                <a:solidFill>
                  <a:srgbClr val="1D2129"/>
                </a:solidFill>
                <a:effectLst/>
                <a:highlight>
                  <a:srgbClr val="FFFFFF"/>
                </a:highlight>
                <a:latin typeface="PingFangSC-Regular"/>
              </a:rPr>
              <a:t>60</a:t>
            </a:r>
            <a:r>
              <a:rPr lang="zh-CN" altLang="en-US" sz="1600" b="0" i="0" dirty="0">
                <a:solidFill>
                  <a:srgbClr val="1D2129"/>
                </a:solidFill>
                <a:effectLst/>
                <a:highlight>
                  <a:srgbClr val="FFFFFF"/>
                </a:highlight>
                <a:latin typeface="PingFangSC-Regular"/>
              </a:rPr>
              <a:t>公里</a:t>
            </a:r>
            <a:r>
              <a:rPr lang="en-US" altLang="zh-CN" sz="1600" b="0" i="0" dirty="0">
                <a:solidFill>
                  <a:srgbClr val="1D2129"/>
                </a:solidFill>
                <a:effectLst/>
                <a:highlight>
                  <a:srgbClr val="FFFFFF"/>
                </a:highlight>
                <a:latin typeface="PingFangSC-Regular"/>
              </a:rPr>
              <a:t>/</a:t>
            </a:r>
            <a:r>
              <a:rPr lang="zh-CN" altLang="en-US" sz="1600" b="0" i="0" dirty="0">
                <a:solidFill>
                  <a:srgbClr val="1D2129"/>
                </a:solidFill>
                <a:effectLst/>
                <a:highlight>
                  <a:srgbClr val="FFFFFF"/>
                </a:highlight>
                <a:latin typeface="PingFangSC-Regular"/>
              </a:rPr>
              <a:t>小时车速下，行人的安全边距随着车距增加而减少，反映出行人在面对更高车速时，即使车距较大，也可能保持较小的安全边距。</a:t>
            </a:r>
            <a:endParaRPr lang="en-US" altLang="zh-CN" sz="1600" b="0" i="0" dirty="0">
              <a:solidFill>
                <a:srgbClr val="1D2129"/>
              </a:solidFill>
              <a:effectLst/>
              <a:highlight>
                <a:srgbClr val="FFFFFF"/>
              </a:highlight>
              <a:latin typeface="PingFangSC-Regular"/>
            </a:endParaRPr>
          </a:p>
          <a:p>
            <a:pPr indent="457200" defTabSz="683895">
              <a:lnSpc>
                <a:spcPct val="140000"/>
              </a:lnSpc>
            </a:pPr>
            <a:r>
              <a:rPr lang="zh-CN" altLang="en-US" sz="1600" b="0" i="0" dirty="0">
                <a:solidFill>
                  <a:srgbClr val="1D2129"/>
                </a:solidFill>
                <a:effectLst/>
                <a:highlight>
                  <a:srgbClr val="FFFFFF"/>
                </a:highlight>
                <a:latin typeface="PingFangSC-Regular"/>
              </a:rPr>
              <a:t>交通条件与车距的交互作用：在</a:t>
            </a:r>
            <a:r>
              <a:rPr lang="en-US" altLang="zh-CN" sz="1600" b="0" i="0" dirty="0" err="1">
                <a:solidFill>
                  <a:srgbClr val="1D2129"/>
                </a:solidFill>
                <a:effectLst/>
                <a:highlight>
                  <a:srgbClr val="FFFFFF"/>
                </a:highlight>
                <a:latin typeface="PingFangSC-Regular"/>
              </a:rPr>
              <a:t>AV_Only</a:t>
            </a:r>
            <a:r>
              <a:rPr lang="zh-CN" altLang="en-US" sz="1600" dirty="0">
                <a:solidFill>
                  <a:srgbClr val="1D2129"/>
                </a:solidFill>
                <a:highlight>
                  <a:srgbClr val="FFFFFF"/>
                </a:highlight>
                <a:latin typeface="PingFangSC-Regular"/>
              </a:rPr>
              <a:t>下</a:t>
            </a:r>
            <a:r>
              <a:rPr lang="zh-CN" altLang="en-US" sz="1600" b="0" i="0" dirty="0">
                <a:solidFill>
                  <a:srgbClr val="1D2129"/>
                </a:solidFill>
                <a:effectLst/>
                <a:highlight>
                  <a:srgbClr val="FFFFFF"/>
                </a:highlight>
                <a:latin typeface="PingFangSC-Regular"/>
              </a:rPr>
              <a:t>，随着车距增加，行人保持的安全边距相对减少。</a:t>
            </a:r>
          </a:p>
        </p:txBody>
      </p:sp>
      <p:pic>
        <p:nvPicPr>
          <p:cNvPr id="2" name="图片 1">
            <a:extLst>
              <a:ext uri="{FF2B5EF4-FFF2-40B4-BE49-F238E27FC236}">
                <a16:creationId xmlns:a16="http://schemas.microsoft.com/office/drawing/2014/main" id="{0995E754-80A0-8E1A-5446-353D6B5EF576}"/>
              </a:ext>
            </a:extLst>
          </p:cNvPr>
          <p:cNvPicPr>
            <a:picLocks noChangeAspect="1"/>
          </p:cNvPicPr>
          <p:nvPr/>
        </p:nvPicPr>
        <p:blipFill>
          <a:blip r:embed="rId3"/>
          <a:srcRect l="63294"/>
          <a:stretch/>
        </p:blipFill>
        <p:spPr>
          <a:xfrm>
            <a:off x="3889488" y="2286000"/>
            <a:ext cx="3016288" cy="2747494"/>
          </a:xfrm>
          <a:prstGeom prst="rect">
            <a:avLst/>
          </a:prstGeom>
        </p:spPr>
      </p:pic>
    </p:spTree>
    <p:extLst>
      <p:ext uri="{BB962C8B-B14F-4D97-AF65-F5344CB8AC3E}">
        <p14:creationId xmlns:p14="http://schemas.microsoft.com/office/powerpoint/2010/main" val="407687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3727F-0795-97D9-35B8-21576519835C}"/>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D19F2C47-57AF-1ED1-DAF7-73261CB4E367}"/>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sp>
        <p:nvSpPr>
          <p:cNvPr id="11" name="文本框 10">
            <a:extLst>
              <a:ext uri="{FF2B5EF4-FFF2-40B4-BE49-F238E27FC236}">
                <a16:creationId xmlns:a16="http://schemas.microsoft.com/office/drawing/2014/main" id="{64D8A87C-A05B-703F-AE0E-AA198FE7F520}"/>
              </a:ext>
            </a:extLst>
          </p:cNvPr>
          <p:cNvSpPr txBox="1"/>
          <p:nvPr/>
        </p:nvSpPr>
        <p:spPr>
          <a:xfrm>
            <a:off x="2068704" y="1262903"/>
            <a:ext cx="9657185" cy="1567737"/>
          </a:xfrm>
          <a:prstGeom prst="rect">
            <a:avLst/>
          </a:prstGeom>
          <a:noFill/>
        </p:spPr>
        <p:txBody>
          <a:bodyPr wrap="square" rtlCol="0">
            <a:spAutoFit/>
          </a:bodyPr>
          <a:lstStyle/>
          <a:p>
            <a:pPr indent="457200" defTabSz="683895">
              <a:lnSpc>
                <a:spcPct val="140000"/>
              </a:lnSpc>
            </a:pPr>
            <a:r>
              <a:rPr lang="zh-CN" altLang="en-US" sz="1400" b="0" i="0" dirty="0">
                <a:solidFill>
                  <a:srgbClr val="1D2129"/>
                </a:solidFill>
                <a:effectLst/>
                <a:highlight>
                  <a:srgbClr val="FFFFFF"/>
                </a:highlight>
                <a:latin typeface="PingFangSC-Regular"/>
              </a:rPr>
              <a:t>在</a:t>
            </a:r>
            <a:r>
              <a:rPr lang="en-US" altLang="zh-CN" sz="1400" b="0" i="0" dirty="0" err="1">
                <a:solidFill>
                  <a:srgbClr val="1D2129"/>
                </a:solidFill>
                <a:effectLst/>
                <a:highlight>
                  <a:srgbClr val="FFFFFF"/>
                </a:highlight>
                <a:latin typeface="PingFangSC-Regular"/>
              </a:rPr>
              <a:t>AV_Only</a:t>
            </a:r>
            <a:r>
              <a:rPr lang="zh-CN" altLang="en-US" sz="1400" b="0" i="0" dirty="0">
                <a:solidFill>
                  <a:srgbClr val="1D2129"/>
                </a:solidFill>
                <a:effectLst/>
                <a:highlight>
                  <a:srgbClr val="FFFFFF"/>
                </a:highlight>
                <a:latin typeface="PingFangSC-Regular"/>
              </a:rPr>
              <a:t>下，随着车距的增加，行人的过马路时间增加得更快。</a:t>
            </a:r>
            <a:r>
              <a:rPr lang="en-US" altLang="zh-CN" sz="1400" b="0" i="0" dirty="0" err="1">
                <a:solidFill>
                  <a:srgbClr val="1D2129"/>
                </a:solidFill>
                <a:effectLst/>
                <a:highlight>
                  <a:srgbClr val="FFFFFF"/>
                </a:highlight>
                <a:latin typeface="PingFangSC-Regular"/>
              </a:rPr>
              <a:t>MV_Only</a:t>
            </a:r>
            <a:r>
              <a:rPr lang="zh-CN" altLang="en-US" sz="1400" b="0" i="0" dirty="0">
                <a:solidFill>
                  <a:srgbClr val="1D2129"/>
                </a:solidFill>
                <a:effectLst/>
                <a:highlight>
                  <a:srgbClr val="FFFFFF"/>
                </a:highlight>
                <a:latin typeface="PingFangSC-Regular"/>
              </a:rPr>
              <a:t>下，行人随着车距的增加，过马路时间增加得较慢，在</a:t>
            </a:r>
            <a:r>
              <a:rPr lang="zh-CN" altLang="en-US" sz="1400" dirty="0">
                <a:solidFill>
                  <a:srgbClr val="1D2129"/>
                </a:solidFill>
                <a:highlight>
                  <a:srgbClr val="FFFFFF"/>
                </a:highlight>
                <a:latin typeface="PingFangSC-Regular"/>
              </a:rPr>
              <a:t>混合交通条件下，尤其是在</a:t>
            </a:r>
            <a:r>
              <a:rPr lang="en-US" altLang="zh-CN" sz="1400" dirty="0" err="1">
                <a:solidFill>
                  <a:srgbClr val="1D2129"/>
                </a:solidFill>
                <a:highlight>
                  <a:srgbClr val="FFFFFF"/>
                </a:highlight>
                <a:latin typeface="PingFangSC-Regular"/>
              </a:rPr>
              <a:t>MV_Mixed</a:t>
            </a:r>
            <a:r>
              <a:rPr lang="zh-CN" altLang="en-US" sz="1400" dirty="0">
                <a:solidFill>
                  <a:srgbClr val="1D2129"/>
                </a:solidFill>
                <a:highlight>
                  <a:srgbClr val="FFFFFF"/>
                </a:highlight>
                <a:latin typeface="PingFangSC-Regular"/>
              </a:rPr>
              <a:t>时，行人在较小车距时花费的过马路时间明显更多，这反映了混合交通</a:t>
            </a:r>
            <a:r>
              <a:rPr lang="zh-CN" altLang="en-US" sz="1400" b="0" i="0" dirty="0">
                <a:solidFill>
                  <a:srgbClr val="1D2129"/>
                </a:solidFill>
                <a:effectLst/>
                <a:highlight>
                  <a:srgbClr val="FFFFFF"/>
                </a:highlight>
                <a:latin typeface="PingFangSC-Regular"/>
              </a:rPr>
              <a:t>中行人对手动驾驶车辆的谨慎态度以及自动驾驶车辆</a:t>
            </a:r>
            <a:r>
              <a:rPr lang="en-US" altLang="zh-CN" sz="1400" b="0" i="0" dirty="0" err="1">
                <a:solidFill>
                  <a:srgbClr val="1D2129"/>
                </a:solidFill>
                <a:effectLst/>
                <a:highlight>
                  <a:srgbClr val="FFFFFF"/>
                </a:highlight>
                <a:latin typeface="PingFangSC-Regular"/>
              </a:rPr>
              <a:t>eHMI</a:t>
            </a:r>
            <a:r>
              <a:rPr lang="zh-CN" altLang="en-US" sz="1400" b="0" i="0" dirty="0">
                <a:solidFill>
                  <a:srgbClr val="1D2129"/>
                </a:solidFill>
                <a:effectLst/>
                <a:highlight>
                  <a:srgbClr val="FFFFFF"/>
                </a:highlight>
                <a:latin typeface="PingFangSC-Regular"/>
              </a:rPr>
              <a:t>带来的干扰。</a:t>
            </a:r>
            <a:r>
              <a:rPr lang="en-US" altLang="zh-CN" sz="1400" b="0" i="0" dirty="0" err="1">
                <a:solidFill>
                  <a:srgbClr val="1D2129"/>
                </a:solidFill>
                <a:effectLst/>
                <a:highlight>
                  <a:srgbClr val="FFFFFF"/>
                </a:highlight>
                <a:latin typeface="PingFangSC-Regular"/>
              </a:rPr>
              <a:t>AV_Mixed</a:t>
            </a:r>
            <a:r>
              <a:rPr lang="zh-CN" altLang="en-US" sz="1400" b="0" i="0" dirty="0">
                <a:solidFill>
                  <a:srgbClr val="1D2129"/>
                </a:solidFill>
                <a:effectLst/>
                <a:highlight>
                  <a:srgbClr val="FFFFFF"/>
                </a:highlight>
                <a:latin typeface="PingFangSC-Regular"/>
              </a:rPr>
              <a:t>虽然减少了一些过马路时间，但相比</a:t>
            </a:r>
            <a:r>
              <a:rPr lang="en-US" altLang="zh-CN" sz="1400" b="0" i="0" dirty="0" err="1">
                <a:solidFill>
                  <a:srgbClr val="1D2129"/>
                </a:solidFill>
                <a:effectLst/>
                <a:highlight>
                  <a:srgbClr val="FFFFFF"/>
                </a:highlight>
                <a:latin typeface="PingFangSC-Regular"/>
              </a:rPr>
              <a:t>AV_Only</a:t>
            </a:r>
            <a:r>
              <a:rPr lang="zh-CN" altLang="en-US" sz="1400" b="0" i="0" dirty="0">
                <a:solidFill>
                  <a:srgbClr val="1D2129"/>
                </a:solidFill>
                <a:effectLst/>
                <a:highlight>
                  <a:srgbClr val="FFFFFF"/>
                </a:highlight>
                <a:latin typeface="PingFangSC-Regular"/>
              </a:rPr>
              <a:t>条件，效果不显著。</a:t>
            </a:r>
            <a:endParaRPr lang="en-US" altLang="zh-CN" sz="1400" b="0" i="0" dirty="0">
              <a:solidFill>
                <a:srgbClr val="1D2129"/>
              </a:solidFill>
              <a:effectLst/>
              <a:highlight>
                <a:srgbClr val="FFFFFF"/>
              </a:highlight>
              <a:latin typeface="PingFangSC-Regular"/>
            </a:endParaRPr>
          </a:p>
          <a:p>
            <a:pPr indent="457200" defTabSz="683895">
              <a:lnSpc>
                <a:spcPct val="140000"/>
              </a:lnSpc>
            </a:pPr>
            <a:r>
              <a:rPr lang="zh-CN" altLang="en-US" sz="1400" dirty="0">
                <a:solidFill>
                  <a:srgbClr val="1D2129"/>
                </a:solidFill>
                <a:highlight>
                  <a:srgbClr val="FFFFFF"/>
                </a:highlight>
                <a:latin typeface="PingFangSC-Regular"/>
                <a:ea typeface="微软雅黑" panose="020B0503020204020204" pitchFamily="34" charset="-122"/>
              </a:rPr>
              <a:t>其次，随着车速的增加，行人的过街时间也增加；随着车距的增大，行人的过街时间也增大。</a:t>
            </a:r>
            <a:endParaRPr lang="en-US" altLang="zh-CN" sz="1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B18B0EA-49D2-991C-A3E4-2092DF870FF1}"/>
              </a:ext>
            </a:extLst>
          </p:cNvPr>
          <p:cNvPicPr>
            <a:picLocks noChangeAspect="1"/>
          </p:cNvPicPr>
          <p:nvPr/>
        </p:nvPicPr>
        <p:blipFill>
          <a:blip r:embed="rId3"/>
          <a:stretch>
            <a:fillRect/>
          </a:stretch>
        </p:blipFill>
        <p:spPr>
          <a:xfrm>
            <a:off x="2508866" y="3071021"/>
            <a:ext cx="8267991" cy="3454375"/>
          </a:xfrm>
          <a:prstGeom prst="rect">
            <a:avLst/>
          </a:prstGeom>
        </p:spPr>
      </p:pic>
    </p:spTree>
    <p:extLst>
      <p:ext uri="{BB962C8B-B14F-4D97-AF65-F5344CB8AC3E}">
        <p14:creationId xmlns:p14="http://schemas.microsoft.com/office/powerpoint/2010/main" val="2369283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3727F-0795-97D9-35B8-21576519835C}"/>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D19F2C47-57AF-1ED1-DAF7-73261CB4E367}"/>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sp>
        <p:nvSpPr>
          <p:cNvPr id="11" name="文本框 10">
            <a:extLst>
              <a:ext uri="{FF2B5EF4-FFF2-40B4-BE49-F238E27FC236}">
                <a16:creationId xmlns:a16="http://schemas.microsoft.com/office/drawing/2014/main" id="{64D8A87C-A05B-703F-AE0E-AA198FE7F520}"/>
              </a:ext>
            </a:extLst>
          </p:cNvPr>
          <p:cNvSpPr txBox="1"/>
          <p:nvPr/>
        </p:nvSpPr>
        <p:spPr>
          <a:xfrm>
            <a:off x="2024743" y="1315657"/>
            <a:ext cx="9657185" cy="1218410"/>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highlight>
                  <a:srgbClr val="FFFFFF"/>
                </a:highlight>
                <a:latin typeface="PingFangSC-Regular"/>
              </a:rPr>
              <a:t>行人在混合交通条件下的安全边际较小，特别是在面对</a:t>
            </a:r>
            <a:r>
              <a:rPr lang="en-US" altLang="zh-CN" b="0" i="0" dirty="0">
                <a:solidFill>
                  <a:srgbClr val="1D2129"/>
                </a:solidFill>
                <a:effectLst/>
                <a:highlight>
                  <a:srgbClr val="FFFFFF"/>
                </a:highlight>
                <a:latin typeface="PingFangSC-Regular"/>
              </a:rPr>
              <a:t>MVs</a:t>
            </a:r>
            <a:r>
              <a:rPr lang="zh-CN" altLang="en-US" b="0" i="0" dirty="0">
                <a:solidFill>
                  <a:srgbClr val="1D2129"/>
                </a:solidFill>
                <a:effectLst/>
                <a:highlight>
                  <a:srgbClr val="FFFFFF"/>
                </a:highlight>
                <a:latin typeface="PingFangSC-Regular"/>
              </a:rPr>
              <a:t>时（</a:t>
            </a:r>
            <a:r>
              <a:rPr lang="en-US" altLang="zh-CN" b="0" i="0" dirty="0" err="1">
                <a:solidFill>
                  <a:srgbClr val="1D2129"/>
                </a:solidFill>
                <a:effectLst/>
                <a:highlight>
                  <a:srgbClr val="FFFFFF"/>
                </a:highlight>
                <a:latin typeface="PingFangSC-Regular"/>
              </a:rPr>
              <a:t>MV_Mixed</a:t>
            </a:r>
            <a:r>
              <a:rPr lang="zh-CN" altLang="en-US" b="0" i="0" dirty="0">
                <a:solidFill>
                  <a:srgbClr val="1D2129"/>
                </a:solidFill>
                <a:effectLst/>
                <a:highlight>
                  <a:srgbClr val="FFFFFF"/>
                </a:highlight>
                <a:latin typeface="PingFangSC-Regular"/>
              </a:rPr>
              <a:t>）。相比之下，在只有</a:t>
            </a:r>
            <a:r>
              <a:rPr lang="en-US" altLang="zh-CN" b="0" i="0" dirty="0">
                <a:solidFill>
                  <a:srgbClr val="1D2129"/>
                </a:solidFill>
                <a:effectLst/>
                <a:highlight>
                  <a:srgbClr val="FFFFFF"/>
                </a:highlight>
                <a:latin typeface="PingFangSC-Regular"/>
              </a:rPr>
              <a:t>AVs</a:t>
            </a:r>
            <a:r>
              <a:rPr lang="zh-CN" altLang="en-US" b="0" i="0" dirty="0">
                <a:solidFill>
                  <a:srgbClr val="1D2129"/>
                </a:solidFill>
                <a:effectLst/>
                <a:highlight>
                  <a:srgbClr val="FFFFFF"/>
                </a:highlight>
                <a:latin typeface="PingFangSC-Regular"/>
              </a:rPr>
              <a:t>的交通条件下，行人保持了更大的安全边际。这种结果表明，行人在面对</a:t>
            </a:r>
            <a:r>
              <a:rPr lang="en-US" altLang="zh-CN" b="0" i="0" dirty="0" err="1">
                <a:solidFill>
                  <a:srgbClr val="1D2129"/>
                </a:solidFill>
                <a:effectLst/>
                <a:highlight>
                  <a:srgbClr val="FFFFFF"/>
                </a:highlight>
                <a:latin typeface="PingFangSC-Regular"/>
              </a:rPr>
              <a:t>eHMI</a:t>
            </a:r>
            <a:r>
              <a:rPr lang="zh-CN" altLang="en-US" b="0" i="0" dirty="0">
                <a:solidFill>
                  <a:srgbClr val="1D2129"/>
                </a:solidFill>
                <a:effectLst/>
                <a:highlight>
                  <a:srgbClr val="FFFFFF"/>
                </a:highlight>
                <a:latin typeface="PingFangSC-Regular"/>
              </a:rPr>
              <a:t>装备的</a:t>
            </a:r>
            <a:r>
              <a:rPr lang="en-US" altLang="zh-CN" b="0" i="0" dirty="0">
                <a:solidFill>
                  <a:srgbClr val="1D2129"/>
                </a:solidFill>
                <a:effectLst/>
                <a:highlight>
                  <a:srgbClr val="FFFFFF"/>
                </a:highlight>
                <a:latin typeface="PingFangSC-Regular"/>
              </a:rPr>
              <a:t>AVs</a:t>
            </a:r>
            <a:r>
              <a:rPr lang="zh-CN" altLang="en-US" b="0" i="0" dirty="0">
                <a:solidFill>
                  <a:srgbClr val="1D2129"/>
                </a:solidFill>
                <a:effectLst/>
                <a:highlight>
                  <a:srgbClr val="FFFFFF"/>
                </a:highlight>
                <a:latin typeface="PingFangSC-Regular"/>
              </a:rPr>
              <a:t>时能够更好地评估和反应风险，但在混合交通条件下与</a:t>
            </a:r>
            <a:r>
              <a:rPr lang="en-US" altLang="zh-CN" b="0" i="0" dirty="0">
                <a:solidFill>
                  <a:srgbClr val="1D2129"/>
                </a:solidFill>
                <a:effectLst/>
                <a:highlight>
                  <a:srgbClr val="FFFFFF"/>
                </a:highlight>
                <a:latin typeface="PingFangSC-Regular"/>
              </a:rPr>
              <a:t>MVs</a:t>
            </a:r>
            <a:r>
              <a:rPr lang="zh-CN" altLang="en-US" b="0" i="0" dirty="0">
                <a:solidFill>
                  <a:srgbClr val="1D2129"/>
                </a:solidFill>
                <a:effectLst/>
                <a:highlight>
                  <a:srgbClr val="FFFFFF"/>
                </a:highlight>
                <a:latin typeface="PingFangSC-Regular"/>
              </a:rPr>
              <a:t>的交互中可能更危险。</a:t>
            </a:r>
            <a:endParaRPr lang="en-US"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B18B0EA-49D2-991C-A3E4-2092DF870F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49603" y="3071021"/>
            <a:ext cx="8186516" cy="3454375"/>
          </a:xfrm>
          <a:prstGeom prst="rect">
            <a:avLst/>
          </a:prstGeom>
        </p:spPr>
      </p:pic>
    </p:spTree>
    <p:extLst>
      <p:ext uri="{BB962C8B-B14F-4D97-AF65-F5344CB8AC3E}">
        <p14:creationId xmlns:p14="http://schemas.microsoft.com/office/powerpoint/2010/main" val="2974261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总结展望</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4697157" y="3957161"/>
            <a:ext cx="1551881"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研究结论</a:t>
            </a:r>
            <a:endParaRPr lang="en-US" altLang="zh-CN" dirty="0">
              <a:solidFill>
                <a:schemeClr val="bg1"/>
              </a:solidFill>
              <a:latin typeface="方正兰亭细黑_GBK" pitchFamily="2" charset="-122"/>
              <a:ea typeface="方正兰亭细黑_GBK" pitchFamily="2" charset="-122"/>
            </a:endParaRPr>
          </a:p>
          <a:p>
            <a:pPr>
              <a:lnSpc>
                <a:spcPct val="150000"/>
              </a:lnSpc>
            </a:pP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23" name="Freeform 5"/>
            <p:cNvSpPr>
              <a:spLocks noEditPoints="1"/>
            </p:cNvSpPr>
            <p:nvPr/>
          </p:nvSpPr>
          <p:spPr bwMode="auto">
            <a:xfrm>
              <a:off x="5916110" y="1645920"/>
              <a:ext cx="621473" cy="919044"/>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24" name="文本框 23"/>
          <p:cNvSpPr txBox="1"/>
          <p:nvPr/>
        </p:nvSpPr>
        <p:spPr>
          <a:xfrm>
            <a:off x="6401808" y="3957161"/>
            <a:ext cx="1551881" cy="879984"/>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研究思考</a:t>
            </a:r>
            <a:endParaRPr lang="en-US" altLang="zh-CN" dirty="0">
              <a:solidFill>
                <a:schemeClr val="bg1"/>
              </a:solidFill>
              <a:latin typeface="方正兰亭细黑_GBK" pitchFamily="2" charset="-122"/>
              <a:ea typeface="方正兰亭细黑_GBK" pitchFamily="2" charset="-122"/>
            </a:endParaRPr>
          </a:p>
          <a:p>
            <a:pPr>
              <a:lnSpc>
                <a:spcPct val="150000"/>
              </a:lnSpc>
            </a:pPr>
            <a:endParaRPr lang="en-US" altLang="zh-CN" dirty="0">
              <a:solidFill>
                <a:schemeClr val="bg1"/>
              </a:solidFill>
              <a:latin typeface="方正兰亭细黑_GBK" pitchFamily="2" charset="-122"/>
              <a:ea typeface="方正兰亭细黑_GBK"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8B9881-7469-8DCA-6B73-05A93E464C8D}"/>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研究结论</a:t>
            </a:r>
          </a:p>
        </p:txBody>
      </p:sp>
      <p:sp>
        <p:nvSpPr>
          <p:cNvPr id="9" name="文本框 8">
            <a:extLst>
              <a:ext uri="{FF2B5EF4-FFF2-40B4-BE49-F238E27FC236}">
                <a16:creationId xmlns:a16="http://schemas.microsoft.com/office/drawing/2014/main" id="{196B2CCB-684D-19A4-24DC-7B0385C84C75}"/>
              </a:ext>
            </a:extLst>
          </p:cNvPr>
          <p:cNvSpPr txBox="1"/>
          <p:nvPr/>
        </p:nvSpPr>
        <p:spPr>
          <a:xfrm>
            <a:off x="2210764" y="2238097"/>
            <a:ext cx="9554546" cy="2381806"/>
          </a:xfrm>
          <a:prstGeom prst="rect">
            <a:avLst/>
          </a:prstGeom>
          <a:noFill/>
        </p:spPr>
        <p:txBody>
          <a:bodyPr wrap="square" rtlCol="0">
            <a:spAutoFit/>
          </a:bodyPr>
          <a:lstStyle/>
          <a:p>
            <a:pPr indent="457200" defTabSz="683895">
              <a:lnSpc>
                <a:spcPct val="140000"/>
              </a:lnSpc>
            </a:pP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对行人风险评估的积极作用</a:t>
            </a:r>
            <a:endParaRPr lang="en-US" altLang="zh-CN" b="0" i="0" dirty="0">
              <a:solidFill>
                <a:srgbClr val="1D2129"/>
              </a:solidFill>
              <a:effectLst/>
              <a:latin typeface="PingFangSC-Regular"/>
            </a:endParaRPr>
          </a:p>
          <a:p>
            <a:pPr indent="457200" defTabSz="683895">
              <a:lnSpc>
                <a:spcPct val="140000"/>
              </a:lnSpc>
            </a:pPr>
            <a:r>
              <a:rPr lang="zh-CN" altLang="en-US" b="0" i="0" dirty="0">
                <a:solidFill>
                  <a:srgbClr val="1D2129"/>
                </a:solidFill>
                <a:effectLst/>
                <a:latin typeface="PingFangSC-Regular"/>
              </a:rPr>
              <a:t>研究结果显示，</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有效地帮助行人更敏锐地感知道路交通风险，使他们在面对自动驾驶车辆（</a:t>
            </a:r>
            <a:r>
              <a:rPr lang="en-US" altLang="zh-CN" b="0" i="0" dirty="0">
                <a:solidFill>
                  <a:srgbClr val="1D2129"/>
                </a:solidFill>
                <a:effectLst/>
                <a:latin typeface="PingFangSC-Regular"/>
              </a:rPr>
              <a:t>AVs</a:t>
            </a:r>
            <a:r>
              <a:rPr lang="zh-CN" altLang="en-US" b="0" i="0" dirty="0">
                <a:solidFill>
                  <a:srgbClr val="1D2129"/>
                </a:solidFill>
                <a:effectLst/>
                <a:latin typeface="PingFangSC-Regular"/>
              </a:rPr>
              <a:t>）时更倾向于接受较大的时间间隙，并以更快的速度穿越。这些结果表明，</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通过提供实时风险信息，增强了行人对交通环境的感知和决策能力。尽管行人有时会偏离</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的信号（例如，在红灯高风险信号下仍选择过马路），但整体来看，</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促进了行人的安全行为，特别是在较为危险的情况下。</a:t>
            </a:r>
          </a:p>
        </p:txBody>
      </p:sp>
    </p:spTree>
    <p:extLst>
      <p:ext uri="{BB962C8B-B14F-4D97-AF65-F5344CB8AC3E}">
        <p14:creationId xmlns:p14="http://schemas.microsoft.com/office/powerpoint/2010/main" val="1946027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8B9881-7469-8DCA-6B73-05A93E464C8D}"/>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研究结论</a:t>
            </a:r>
          </a:p>
        </p:txBody>
      </p:sp>
      <p:sp>
        <p:nvSpPr>
          <p:cNvPr id="9" name="文本框 8">
            <a:extLst>
              <a:ext uri="{FF2B5EF4-FFF2-40B4-BE49-F238E27FC236}">
                <a16:creationId xmlns:a16="http://schemas.microsoft.com/office/drawing/2014/main" id="{196B2CCB-684D-19A4-24DC-7B0385C84C75}"/>
              </a:ext>
            </a:extLst>
          </p:cNvPr>
          <p:cNvSpPr txBox="1"/>
          <p:nvPr/>
        </p:nvSpPr>
        <p:spPr>
          <a:xfrm>
            <a:off x="2210764" y="1850298"/>
            <a:ext cx="9554546" cy="2769604"/>
          </a:xfrm>
          <a:prstGeom prst="rect">
            <a:avLst/>
          </a:prstGeom>
          <a:noFill/>
        </p:spPr>
        <p:txBody>
          <a:bodyPr wrap="square" rtlCol="0">
            <a:spAutoFit/>
          </a:bodyPr>
          <a:lstStyle/>
          <a:p>
            <a:pPr indent="457200" defTabSz="683895">
              <a:lnSpc>
                <a:spcPct val="140000"/>
              </a:lnSpc>
            </a:pP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在混合交通条件下的潜在负面影响</a:t>
            </a:r>
            <a:endParaRPr lang="en-US" altLang="zh-CN" b="0" i="0" dirty="0">
              <a:solidFill>
                <a:srgbClr val="1D2129"/>
              </a:solidFill>
              <a:effectLst/>
              <a:latin typeface="PingFangSC-Regular"/>
            </a:endParaRPr>
          </a:p>
          <a:p>
            <a:pPr indent="457200" defTabSz="683895">
              <a:lnSpc>
                <a:spcPct val="140000"/>
              </a:lnSpc>
            </a:pPr>
            <a:r>
              <a:rPr lang="zh-CN" altLang="en-US" b="0" i="0" dirty="0">
                <a:solidFill>
                  <a:srgbClr val="1D2129"/>
                </a:solidFill>
                <a:effectLst/>
                <a:latin typeface="PingFangSC-Regular"/>
              </a:rPr>
              <a:t>在混合交通条件下，</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可能会对行人与手动驾驶车辆（</a:t>
            </a:r>
            <a:r>
              <a:rPr lang="en-US" altLang="zh-CN" b="0" i="0" dirty="0">
                <a:solidFill>
                  <a:srgbClr val="1D2129"/>
                </a:solidFill>
                <a:effectLst/>
                <a:latin typeface="PingFangSC-Regular"/>
              </a:rPr>
              <a:t>MVs</a:t>
            </a:r>
            <a:r>
              <a:rPr lang="zh-CN" altLang="en-US" b="0" i="0" dirty="0">
                <a:solidFill>
                  <a:srgbClr val="1D2129"/>
                </a:solidFill>
                <a:effectLst/>
                <a:latin typeface="PingFangSC-Regular"/>
              </a:rPr>
              <a:t>）的互动产生不利影响。研究发现，行人在与</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装备的</a:t>
            </a:r>
            <a:r>
              <a:rPr lang="en-US" altLang="zh-CN" b="0" i="0" dirty="0">
                <a:solidFill>
                  <a:srgbClr val="1D2129"/>
                </a:solidFill>
                <a:effectLst/>
                <a:latin typeface="PingFangSC-Regular"/>
              </a:rPr>
              <a:t>AVs</a:t>
            </a:r>
            <a:r>
              <a:rPr lang="zh-CN" altLang="en-US" b="0" i="0" dirty="0">
                <a:solidFill>
                  <a:srgbClr val="1D2129"/>
                </a:solidFill>
                <a:effectLst/>
                <a:latin typeface="PingFangSC-Regular"/>
              </a:rPr>
              <a:t>互动时可能表现出较为“谨慎”的行为（例如，更快的决策、更大的安全边际），但这种行为可能导致他们在与</a:t>
            </a:r>
            <a:r>
              <a:rPr lang="en-US" altLang="zh-CN" b="0" i="0" dirty="0">
                <a:solidFill>
                  <a:srgbClr val="1D2129"/>
                </a:solidFill>
                <a:effectLst/>
                <a:latin typeface="PingFangSC-Regular"/>
              </a:rPr>
              <a:t>MVs</a:t>
            </a:r>
            <a:r>
              <a:rPr lang="zh-CN" altLang="en-US" b="0" i="0" dirty="0">
                <a:solidFill>
                  <a:srgbClr val="1D2129"/>
                </a:solidFill>
                <a:effectLst/>
                <a:latin typeface="PingFangSC-Regular"/>
              </a:rPr>
              <a:t>互动时表现出更高的风险倾向，例如接受较小的时间间隙和花费更长时间穿越。这种负面影响可能源于行人频繁切换应对</a:t>
            </a:r>
            <a:r>
              <a:rPr lang="en-US" altLang="zh-CN" b="0" i="0" dirty="0">
                <a:solidFill>
                  <a:srgbClr val="1D2129"/>
                </a:solidFill>
                <a:effectLst/>
                <a:latin typeface="PingFangSC-Regular"/>
              </a:rPr>
              <a:t>AVs</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MVs</a:t>
            </a:r>
            <a:r>
              <a:rPr lang="zh-CN" altLang="en-US" b="0" i="0" dirty="0">
                <a:solidFill>
                  <a:srgbClr val="1D2129"/>
                </a:solidFill>
                <a:effectLst/>
                <a:latin typeface="PingFangSC-Regular"/>
              </a:rPr>
              <a:t>的策略。在面对</a:t>
            </a:r>
            <a:r>
              <a:rPr lang="en-US" altLang="zh-CN" b="0" i="0" dirty="0">
                <a:solidFill>
                  <a:srgbClr val="1D2129"/>
                </a:solidFill>
                <a:effectLst/>
                <a:latin typeface="PingFangSC-Regular"/>
              </a:rPr>
              <a:t>AVs</a:t>
            </a:r>
            <a:r>
              <a:rPr lang="zh-CN" altLang="en-US" b="0" i="0" dirty="0">
                <a:solidFill>
                  <a:srgbClr val="1D2129"/>
                </a:solidFill>
                <a:effectLst/>
                <a:latin typeface="PingFangSC-Regular"/>
              </a:rPr>
              <a:t>时，行人可以依赖</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提供的风险等级信号，而在面对</a:t>
            </a:r>
            <a:r>
              <a:rPr lang="en-US" altLang="zh-CN" b="0" i="0" dirty="0">
                <a:solidFill>
                  <a:srgbClr val="1D2129"/>
                </a:solidFill>
                <a:effectLst/>
                <a:latin typeface="PingFangSC-Regular"/>
              </a:rPr>
              <a:t>MVs</a:t>
            </a:r>
            <a:r>
              <a:rPr lang="zh-CN" altLang="en-US" b="0" i="0" dirty="0">
                <a:solidFill>
                  <a:srgbClr val="1D2129"/>
                </a:solidFill>
                <a:effectLst/>
                <a:latin typeface="PingFangSC-Regular"/>
              </a:rPr>
              <a:t>时，他们需要重新适应传统的决策策略，这可能导致反应延迟和决策错误。</a:t>
            </a:r>
          </a:p>
        </p:txBody>
      </p:sp>
    </p:spTree>
    <p:extLst>
      <p:ext uri="{BB962C8B-B14F-4D97-AF65-F5344CB8AC3E}">
        <p14:creationId xmlns:p14="http://schemas.microsoft.com/office/powerpoint/2010/main" val="3054162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8B9881-7469-8DCA-6B73-05A93E464C8D}"/>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研究结论</a:t>
            </a:r>
          </a:p>
        </p:txBody>
      </p:sp>
      <p:sp>
        <p:nvSpPr>
          <p:cNvPr id="9" name="文本框 8">
            <a:extLst>
              <a:ext uri="{FF2B5EF4-FFF2-40B4-BE49-F238E27FC236}">
                <a16:creationId xmlns:a16="http://schemas.microsoft.com/office/drawing/2014/main" id="{196B2CCB-684D-19A4-24DC-7B0385C84C75}"/>
              </a:ext>
            </a:extLst>
          </p:cNvPr>
          <p:cNvSpPr txBox="1"/>
          <p:nvPr/>
        </p:nvSpPr>
        <p:spPr>
          <a:xfrm>
            <a:off x="2210764" y="2238097"/>
            <a:ext cx="9554546" cy="2381806"/>
          </a:xfrm>
          <a:prstGeom prst="rect">
            <a:avLst/>
          </a:prstGeom>
          <a:noFill/>
        </p:spPr>
        <p:txBody>
          <a:bodyPr wrap="square" rtlCol="0">
            <a:spAutoFit/>
          </a:bodyPr>
          <a:lstStyle/>
          <a:p>
            <a:pPr indent="457200" defTabSz="683895">
              <a:lnSpc>
                <a:spcPct val="140000"/>
              </a:lnSpc>
            </a:pPr>
            <a:r>
              <a:rPr lang="en-US" altLang="zh-CN" dirty="0" err="1">
                <a:solidFill>
                  <a:srgbClr val="1D2129"/>
                </a:solidFill>
                <a:latin typeface="PingFangSC-Regular"/>
              </a:rPr>
              <a:t>eHMI</a:t>
            </a:r>
            <a:r>
              <a:rPr lang="zh-CN" altLang="en-US" dirty="0">
                <a:solidFill>
                  <a:srgbClr val="1D2129"/>
                </a:solidFill>
                <a:latin typeface="PingFangSC-Regular"/>
              </a:rPr>
              <a:t>设计和应用场景的启示</a:t>
            </a:r>
            <a:endParaRPr lang="en-US" altLang="zh-CN" dirty="0">
              <a:solidFill>
                <a:srgbClr val="1D2129"/>
              </a:solidFill>
              <a:latin typeface="PingFangSC-Regular"/>
            </a:endParaRPr>
          </a:p>
          <a:p>
            <a:pPr indent="457200" defTabSz="683895">
              <a:lnSpc>
                <a:spcPct val="140000"/>
              </a:lnSpc>
            </a:pPr>
            <a:r>
              <a:rPr lang="zh-CN" altLang="en-US" dirty="0">
                <a:solidFill>
                  <a:srgbClr val="1D2129"/>
                </a:solidFill>
                <a:latin typeface="PingFangSC-Regular"/>
              </a:rPr>
              <a:t>本研究的结果对</a:t>
            </a:r>
            <a:r>
              <a:rPr lang="en-US" altLang="zh-CN" dirty="0" err="1">
                <a:solidFill>
                  <a:srgbClr val="1D2129"/>
                </a:solidFill>
                <a:latin typeface="PingFangSC-Regular"/>
              </a:rPr>
              <a:t>eHMI</a:t>
            </a:r>
            <a:r>
              <a:rPr lang="zh-CN" altLang="en-US" dirty="0">
                <a:solidFill>
                  <a:srgbClr val="1D2129"/>
                </a:solidFill>
                <a:latin typeface="PingFangSC-Regular"/>
              </a:rPr>
              <a:t>的设计和应用场景提出了新的建议。</a:t>
            </a:r>
            <a:r>
              <a:rPr lang="en-US" altLang="zh-CN" dirty="0" err="1">
                <a:solidFill>
                  <a:srgbClr val="1D2129"/>
                </a:solidFill>
                <a:latin typeface="PingFangSC-Regular"/>
              </a:rPr>
              <a:t>eHMI</a:t>
            </a:r>
            <a:r>
              <a:rPr lang="zh-CN" altLang="en-US" dirty="0">
                <a:solidFill>
                  <a:srgbClr val="1D2129"/>
                </a:solidFill>
                <a:latin typeface="PingFangSC-Regular"/>
              </a:rPr>
              <a:t>可以帮助行人更好地评估和应对与</a:t>
            </a:r>
            <a:r>
              <a:rPr lang="en-US" altLang="zh-CN" dirty="0">
                <a:solidFill>
                  <a:srgbClr val="1D2129"/>
                </a:solidFill>
                <a:latin typeface="PingFangSC-Regular"/>
              </a:rPr>
              <a:t>AVs</a:t>
            </a:r>
            <a:r>
              <a:rPr lang="zh-CN" altLang="en-US" dirty="0">
                <a:solidFill>
                  <a:srgbClr val="1D2129"/>
                </a:solidFill>
                <a:latin typeface="PingFangSC-Regular"/>
              </a:rPr>
              <a:t>的互动，但在混合交通条件下可能存在不利的影响。因此，需要进一步考虑</a:t>
            </a:r>
            <a:r>
              <a:rPr lang="en-US" altLang="zh-CN" dirty="0" err="1">
                <a:solidFill>
                  <a:srgbClr val="1D2129"/>
                </a:solidFill>
                <a:latin typeface="PingFangSC-Regular"/>
              </a:rPr>
              <a:t>eHMI</a:t>
            </a:r>
            <a:r>
              <a:rPr lang="zh-CN" altLang="en-US" dirty="0">
                <a:solidFill>
                  <a:srgbClr val="1D2129"/>
                </a:solidFill>
                <a:latin typeface="PingFangSC-Regular"/>
              </a:rPr>
              <a:t>的使用场景，特别是在行人需要频繁与不同类型的车辆互动时。文章建议，未来的研究可以探讨是否应该为</a:t>
            </a:r>
            <a:r>
              <a:rPr lang="en-US" altLang="zh-CN" dirty="0">
                <a:solidFill>
                  <a:srgbClr val="1D2129"/>
                </a:solidFill>
                <a:latin typeface="PingFangSC-Regular"/>
              </a:rPr>
              <a:t>AVs</a:t>
            </a:r>
            <a:r>
              <a:rPr lang="zh-CN" altLang="en-US" dirty="0">
                <a:solidFill>
                  <a:srgbClr val="1D2129"/>
                </a:solidFill>
                <a:latin typeface="PingFangSC-Regular"/>
              </a:rPr>
              <a:t>设立专用车道，以减少它们对行人和</a:t>
            </a:r>
            <a:r>
              <a:rPr lang="en-US" altLang="zh-CN" dirty="0">
                <a:solidFill>
                  <a:srgbClr val="1D2129"/>
                </a:solidFill>
                <a:latin typeface="PingFangSC-Regular"/>
              </a:rPr>
              <a:t>MVs</a:t>
            </a:r>
            <a:r>
              <a:rPr lang="zh-CN" altLang="en-US" dirty="0">
                <a:solidFill>
                  <a:srgbClr val="1D2129"/>
                </a:solidFill>
                <a:latin typeface="PingFangSC-Regular"/>
              </a:rPr>
              <a:t>互动的潜在负面影响。此外，还需研究如何优化</a:t>
            </a:r>
            <a:r>
              <a:rPr lang="en-US" altLang="zh-CN" dirty="0" err="1">
                <a:solidFill>
                  <a:srgbClr val="1D2129"/>
                </a:solidFill>
                <a:latin typeface="PingFangSC-Regular"/>
              </a:rPr>
              <a:t>eHMI</a:t>
            </a:r>
            <a:r>
              <a:rPr lang="zh-CN" altLang="en-US" dirty="0">
                <a:solidFill>
                  <a:srgbClr val="1D2129"/>
                </a:solidFill>
                <a:latin typeface="PingFangSC-Regular"/>
              </a:rPr>
              <a:t>的设计，使其在复杂交通环境中更有效地支持行人的自然决策过程。</a:t>
            </a:r>
            <a:endParaRPr lang="zh-CN" altLang="en-US" b="0" i="0" dirty="0">
              <a:solidFill>
                <a:srgbClr val="1D2129"/>
              </a:solidFill>
              <a:effectLst/>
              <a:latin typeface="PingFangSC-Regular"/>
            </a:endParaRPr>
          </a:p>
        </p:txBody>
      </p:sp>
    </p:spTree>
    <p:extLst>
      <p:ext uri="{BB962C8B-B14F-4D97-AF65-F5344CB8AC3E}">
        <p14:creationId xmlns:p14="http://schemas.microsoft.com/office/powerpoint/2010/main" val="1913277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8B9881-7469-8DCA-6B73-05A93E464C8D}"/>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研究结论</a:t>
            </a:r>
          </a:p>
        </p:txBody>
      </p:sp>
      <p:sp>
        <p:nvSpPr>
          <p:cNvPr id="9" name="文本框 8">
            <a:extLst>
              <a:ext uri="{FF2B5EF4-FFF2-40B4-BE49-F238E27FC236}">
                <a16:creationId xmlns:a16="http://schemas.microsoft.com/office/drawing/2014/main" id="{196B2CCB-684D-19A4-24DC-7B0385C84C75}"/>
              </a:ext>
            </a:extLst>
          </p:cNvPr>
          <p:cNvSpPr txBox="1"/>
          <p:nvPr/>
        </p:nvSpPr>
        <p:spPr>
          <a:xfrm>
            <a:off x="2210764" y="2431996"/>
            <a:ext cx="9554546" cy="1994007"/>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rPr>
              <a:t>对未来研究的建议和局限性</a:t>
            </a:r>
            <a:endParaRPr lang="en-US" altLang="zh-CN" dirty="0">
              <a:solidFill>
                <a:srgbClr val="1D2129"/>
              </a:solidFill>
              <a:latin typeface="PingFangSC-Regular"/>
            </a:endParaRPr>
          </a:p>
          <a:p>
            <a:pPr indent="457200" defTabSz="683895">
              <a:lnSpc>
                <a:spcPct val="140000"/>
              </a:lnSpc>
            </a:pPr>
            <a:r>
              <a:rPr lang="zh-CN" altLang="en-US" dirty="0">
                <a:solidFill>
                  <a:srgbClr val="1D2129"/>
                </a:solidFill>
                <a:latin typeface="PingFangSC-Regular"/>
              </a:rPr>
              <a:t>作者指出了研究的局限性，例如没有测试不配备</a:t>
            </a:r>
            <a:r>
              <a:rPr lang="en-US" altLang="zh-CN" dirty="0" err="1">
                <a:solidFill>
                  <a:srgbClr val="1D2129"/>
                </a:solidFill>
                <a:latin typeface="PingFangSC-Regular"/>
              </a:rPr>
              <a:t>eHMI</a:t>
            </a:r>
            <a:r>
              <a:rPr lang="zh-CN" altLang="en-US" dirty="0">
                <a:solidFill>
                  <a:srgbClr val="1D2129"/>
                </a:solidFill>
                <a:latin typeface="PingFangSC-Regular"/>
              </a:rPr>
              <a:t>的</a:t>
            </a:r>
            <a:r>
              <a:rPr lang="en-US" altLang="zh-CN" dirty="0">
                <a:solidFill>
                  <a:srgbClr val="1D2129"/>
                </a:solidFill>
                <a:latin typeface="PingFangSC-Regular"/>
              </a:rPr>
              <a:t>AVs</a:t>
            </a:r>
            <a:r>
              <a:rPr lang="zh-CN" altLang="en-US" dirty="0">
                <a:solidFill>
                  <a:srgbClr val="1D2129"/>
                </a:solidFill>
                <a:latin typeface="PingFangSC-Regular"/>
              </a:rPr>
              <a:t>的情况，无法单独分析</a:t>
            </a:r>
            <a:r>
              <a:rPr lang="en-US" altLang="zh-CN" dirty="0" err="1">
                <a:solidFill>
                  <a:srgbClr val="1D2129"/>
                </a:solidFill>
                <a:latin typeface="PingFangSC-Regular"/>
              </a:rPr>
              <a:t>eHMI</a:t>
            </a:r>
            <a:r>
              <a:rPr lang="zh-CN" altLang="en-US" dirty="0">
                <a:solidFill>
                  <a:srgbClr val="1D2129"/>
                </a:solidFill>
                <a:latin typeface="PingFangSC-Regular"/>
              </a:rPr>
              <a:t>或</a:t>
            </a:r>
            <a:r>
              <a:rPr lang="en-US" altLang="zh-CN" dirty="0">
                <a:solidFill>
                  <a:srgbClr val="1D2129"/>
                </a:solidFill>
                <a:latin typeface="PingFangSC-Regular"/>
              </a:rPr>
              <a:t>AV</a:t>
            </a:r>
            <a:r>
              <a:rPr lang="zh-CN" altLang="en-US" dirty="0">
                <a:solidFill>
                  <a:srgbClr val="1D2129"/>
                </a:solidFill>
                <a:latin typeface="PingFangSC-Regular"/>
              </a:rPr>
              <a:t>对行人行为的独立影响。此外，</a:t>
            </a:r>
            <a:r>
              <a:rPr lang="en-US" altLang="zh-CN" dirty="0" err="1">
                <a:solidFill>
                  <a:srgbClr val="1D2129"/>
                </a:solidFill>
                <a:latin typeface="PingFangSC-Regular"/>
              </a:rPr>
              <a:t>eHMI</a:t>
            </a:r>
            <a:r>
              <a:rPr lang="zh-CN" altLang="en-US" dirty="0">
                <a:solidFill>
                  <a:srgbClr val="1D2129"/>
                </a:solidFill>
                <a:latin typeface="PingFangSC-Regular"/>
              </a:rPr>
              <a:t>的颜色设计虽然直观，但可能不符合当前的交通法规。未来的研究应进一步探讨颜色使用的规范性和更复杂的情境模拟。还建议未来研究测量行人的等待时间，因为长时间的等待可能导致行人采取更多的冒险行为。</a:t>
            </a:r>
            <a:endParaRPr lang="zh-CN" altLang="en-US" b="0" i="0" dirty="0">
              <a:solidFill>
                <a:srgbClr val="1D2129"/>
              </a:solidFill>
              <a:effectLst/>
              <a:latin typeface="PingFangSC-Regular"/>
            </a:endParaRPr>
          </a:p>
        </p:txBody>
      </p:sp>
    </p:spTree>
    <p:extLst>
      <p:ext uri="{BB962C8B-B14F-4D97-AF65-F5344CB8AC3E}">
        <p14:creationId xmlns:p14="http://schemas.microsoft.com/office/powerpoint/2010/main" val="2465146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5" name="组合 34"/>
          <p:cNvGrpSpPr/>
          <p:nvPr/>
        </p:nvGrpSpPr>
        <p:grpSpPr>
          <a:xfrm>
            <a:off x="793221" y="2806467"/>
            <a:ext cx="1392667" cy="1392667"/>
            <a:chOff x="793221" y="2806467"/>
            <a:chExt cx="1392667" cy="1392667"/>
          </a:xfrm>
        </p:grpSpPr>
        <p:sp>
          <p:nvSpPr>
            <p:cNvPr id="3" name="椭圆 2"/>
            <p:cNvSpPr/>
            <p:nvPr/>
          </p:nvSpPr>
          <p:spPr>
            <a:xfrm>
              <a:off x="793221"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4" name="Freeform 11"/>
            <p:cNvSpPr/>
            <p:nvPr/>
          </p:nvSpPr>
          <p:spPr bwMode="auto">
            <a:xfrm>
              <a:off x="917400" y="3225086"/>
              <a:ext cx="1144307" cy="630491"/>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vert="horz" wrap="square" lIns="91440" tIns="45720" rIns="91440" bIns="45720" numCol="1" anchor="t" anchorCtr="0" compatLnSpc="1"/>
            <a:lstStyle/>
            <a:p>
              <a:endParaRPr lang="zh-CN" altLang="en-US" sz="2400">
                <a:solidFill>
                  <a:sysClr val="windowText" lastClr="000000"/>
                </a:solidFill>
              </a:endParaRPr>
            </a:p>
          </p:txBody>
        </p:sp>
      </p:grpSp>
      <p:grpSp>
        <p:nvGrpSpPr>
          <p:cNvPr id="36" name="组合 35"/>
          <p:cNvGrpSpPr/>
          <p:nvPr/>
        </p:nvGrpSpPr>
        <p:grpSpPr>
          <a:xfrm>
            <a:off x="3807536" y="2806467"/>
            <a:ext cx="1392667" cy="1392667"/>
            <a:chOff x="3053956" y="2806467"/>
            <a:chExt cx="1392667" cy="1392667"/>
          </a:xfrm>
        </p:grpSpPr>
        <p:sp>
          <p:nvSpPr>
            <p:cNvPr id="6" name="椭圆 5"/>
            <p:cNvSpPr/>
            <p:nvPr/>
          </p:nvSpPr>
          <p:spPr>
            <a:xfrm>
              <a:off x="3053956"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7" name="Freeform 7"/>
            <p:cNvSpPr>
              <a:spLocks noEditPoints="1"/>
            </p:cNvSpPr>
            <p:nvPr/>
          </p:nvSpPr>
          <p:spPr bwMode="auto">
            <a:xfrm>
              <a:off x="3276000" y="3136654"/>
              <a:ext cx="926224" cy="759021"/>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grpSp>
        <p:nvGrpSpPr>
          <p:cNvPr id="38" name="组合 37"/>
          <p:cNvGrpSpPr/>
          <p:nvPr/>
        </p:nvGrpSpPr>
        <p:grpSpPr>
          <a:xfrm>
            <a:off x="6821851" y="2806467"/>
            <a:ext cx="1392667" cy="1392667"/>
            <a:chOff x="7575429" y="2806467"/>
            <a:chExt cx="1392667" cy="1392667"/>
          </a:xfrm>
        </p:grpSpPr>
        <p:sp>
          <p:nvSpPr>
            <p:cNvPr id="12" name="椭圆 11"/>
            <p:cNvSpPr/>
            <p:nvPr/>
          </p:nvSpPr>
          <p:spPr>
            <a:xfrm>
              <a:off x="7575429"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grpSp>
          <p:nvGrpSpPr>
            <p:cNvPr id="13" name="组合 12"/>
            <p:cNvGrpSpPr/>
            <p:nvPr/>
          </p:nvGrpSpPr>
          <p:grpSpPr>
            <a:xfrm>
              <a:off x="7809898" y="3166582"/>
              <a:ext cx="923728" cy="628214"/>
              <a:chOff x="3897313" y="2016126"/>
              <a:chExt cx="749300" cy="509588"/>
            </a:xfrm>
            <a:solidFill>
              <a:schemeClr val="bg1"/>
            </a:solidFill>
          </p:grpSpPr>
          <p:sp>
            <p:nvSpPr>
              <p:cNvPr id="14"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5"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6"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7"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8"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9"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0"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1"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2"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3"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4"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lstStyle/>
              <a:p>
                <a:endParaRPr lang="zh-CN" altLang="en-US" sz="2400"/>
              </a:p>
            </p:txBody>
          </p:sp>
        </p:grpSp>
      </p:grpSp>
      <p:grpSp>
        <p:nvGrpSpPr>
          <p:cNvPr id="39" name="组合 38"/>
          <p:cNvGrpSpPr/>
          <p:nvPr/>
        </p:nvGrpSpPr>
        <p:grpSpPr>
          <a:xfrm>
            <a:off x="9836165" y="2806467"/>
            <a:ext cx="1392667" cy="1392667"/>
            <a:chOff x="9836165" y="2806467"/>
            <a:chExt cx="1392667" cy="1392667"/>
          </a:xfrm>
        </p:grpSpPr>
        <p:sp>
          <p:nvSpPr>
            <p:cNvPr id="26" name="椭圆 25"/>
            <p:cNvSpPr/>
            <p:nvPr/>
          </p:nvSpPr>
          <p:spPr>
            <a:xfrm>
              <a:off x="9836165"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27" name="Freeform 5"/>
            <p:cNvSpPr>
              <a:spLocks noEditPoints="1"/>
            </p:cNvSpPr>
            <p:nvPr/>
          </p:nvSpPr>
          <p:spPr bwMode="auto">
            <a:xfrm>
              <a:off x="10301566" y="3055053"/>
              <a:ext cx="548460" cy="811071"/>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28" name="矩形 27"/>
          <p:cNvSpPr/>
          <p:nvPr/>
        </p:nvSpPr>
        <p:spPr>
          <a:xfrm>
            <a:off x="781667"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文献综述</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矩形 28"/>
          <p:cNvSpPr/>
          <p:nvPr/>
        </p:nvSpPr>
        <p:spPr>
          <a:xfrm>
            <a:off x="3796676"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研究方法</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矩形 30"/>
          <p:cNvSpPr/>
          <p:nvPr/>
        </p:nvSpPr>
        <p:spPr>
          <a:xfrm>
            <a:off x="6811685"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结果分析</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p:cNvSpPr/>
          <p:nvPr/>
        </p:nvSpPr>
        <p:spPr>
          <a:xfrm>
            <a:off x="9826693"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总结展望</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文本框 1"/>
          <p:cNvSpPr txBox="1">
            <a:spLocks noChangeArrowheads="1"/>
          </p:cNvSpPr>
          <p:nvPr/>
        </p:nvSpPr>
        <p:spPr bwMode="auto">
          <a:xfrm>
            <a:off x="234049" y="331824"/>
            <a:ext cx="36553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algn="ctr" eaLnBrk="1" hangingPunct="1"/>
            <a:r>
              <a:rPr lang="zh-CN" altLang="en-US" sz="3200" dirty="0">
                <a:solidFill>
                  <a:schemeClr val="tx1">
                    <a:lumMod val="85000"/>
                    <a:lumOff val="15000"/>
                  </a:schemeClr>
                </a:solidFill>
                <a:latin typeface="+mn-lt"/>
              </a:rPr>
              <a:t>目录 </a:t>
            </a:r>
            <a:r>
              <a:rPr lang="en-US" altLang="zh-CN" sz="3200" dirty="0">
                <a:solidFill>
                  <a:schemeClr val="tx1">
                    <a:lumMod val="85000"/>
                    <a:lumOff val="15000"/>
                  </a:schemeClr>
                </a:solidFill>
                <a:latin typeface="+mn-lt"/>
              </a:rPr>
              <a:t>/ </a:t>
            </a:r>
            <a:r>
              <a:rPr lang="en-US" altLang="zh-CN" sz="2400" dirty="0">
                <a:solidFill>
                  <a:schemeClr val="tx1">
                    <a:lumMod val="85000"/>
                    <a:lumOff val="15000"/>
                  </a:schemeClr>
                </a:solidFill>
                <a:latin typeface="+mn-lt"/>
              </a:rPr>
              <a:t>CONTENTS</a:t>
            </a:r>
            <a:endParaRPr lang="zh-CN" altLang="en-US" sz="2400" dirty="0">
              <a:solidFill>
                <a:schemeClr val="tx1">
                  <a:lumMod val="85000"/>
                  <a:lumOff val="15000"/>
                </a:schemeClr>
              </a:solidFill>
              <a:latin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757306" y="2233598"/>
            <a:ext cx="4736075" cy="1850058"/>
          </a:xfrm>
          <a:prstGeom prst="rect">
            <a:avLst/>
          </a:prstGeom>
        </p:spPr>
        <p:txBody>
          <a:bodyPr wrap="square">
            <a:spAutoFit/>
          </a:bodyPr>
          <a:lstStyle/>
          <a:p>
            <a:pPr algn="ctr">
              <a:lnSpc>
                <a:spcPct val="150000"/>
              </a:lnSpc>
            </a:pPr>
            <a:r>
              <a:rPr lang="en-US" altLang="zh-CN" sz="8800" dirty="0">
                <a:solidFill>
                  <a:schemeClr val="accent1"/>
                </a:solidFill>
                <a:latin typeface="Impact" panose="020B0806030902050204" pitchFamily="34" charset="0"/>
                <a:ea typeface="微软雅黑" panose="020B0503020204020204" pitchFamily="34" charset="-122"/>
              </a:rPr>
              <a:t>THANKS!</a:t>
            </a:r>
            <a:endParaRPr lang="zh-CN" altLang="en-US" sz="8800" dirty="0">
              <a:solidFill>
                <a:schemeClr val="accent1"/>
              </a:solidFill>
              <a:latin typeface="Impact" panose="020B0806030902050204" pitchFamily="34" charset="0"/>
              <a:ea typeface="微软雅黑" panose="020B0503020204020204" pitchFamily="34" charset="-122"/>
            </a:endParaRPr>
          </a:p>
        </p:txBody>
      </p:sp>
      <p:sp>
        <p:nvSpPr>
          <p:cNvPr id="26" name="矩形 25"/>
          <p:cNvSpPr/>
          <p:nvPr/>
        </p:nvSpPr>
        <p:spPr>
          <a:xfrm>
            <a:off x="4279956" y="3892921"/>
            <a:ext cx="4064000" cy="662554"/>
          </a:xfrm>
          <a:prstGeom prst="rect">
            <a:avLst/>
          </a:prstGeom>
        </p:spPr>
        <p:txBody>
          <a:bodyPr wrap="square">
            <a:spAutoFit/>
          </a:bodyPr>
          <a:lstStyle/>
          <a:p>
            <a:pPr algn="ctr">
              <a:lnSpc>
                <a:spcPct val="150000"/>
              </a:lnSpc>
            </a:pPr>
            <a:r>
              <a:rPr lang="zh-CN" altLang="en-US" sz="2800" dirty="0">
                <a:solidFill>
                  <a:schemeClr val="accent1"/>
                </a:solidFill>
                <a:latin typeface="微软雅黑" panose="020B0503020204020204" pitchFamily="34" charset="-122"/>
                <a:ea typeface="微软雅黑" panose="020B0503020204020204" pitchFamily="34" charset="-122"/>
              </a:rPr>
              <a:t>恳请老师批评指正！</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grpSp>
        <p:nvGrpSpPr>
          <p:cNvPr id="5" name="组合 4"/>
          <p:cNvGrpSpPr/>
          <p:nvPr/>
        </p:nvGrpSpPr>
        <p:grpSpPr>
          <a:xfrm>
            <a:off x="5187044" y="985674"/>
            <a:ext cx="1580321" cy="1580321"/>
            <a:chOff x="5081757" y="1878010"/>
            <a:chExt cx="1392667" cy="1392667"/>
          </a:xfrm>
        </p:grpSpPr>
        <p:sp>
          <p:nvSpPr>
            <p:cNvPr id="2" name="椭圆 1"/>
            <p:cNvSpPr/>
            <p:nvPr/>
          </p:nvSpPr>
          <p:spPr>
            <a:xfrm>
              <a:off x="5081757" y="1878010"/>
              <a:ext cx="1392667" cy="13926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3" name="Freeform 11"/>
            <p:cNvSpPr/>
            <p:nvPr/>
          </p:nvSpPr>
          <p:spPr bwMode="auto">
            <a:xfrm>
              <a:off x="5205936" y="2296629"/>
              <a:ext cx="1144307" cy="630491"/>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vert="horz" wrap="square" lIns="91440" tIns="45720" rIns="91440" bIns="45720" numCol="1" anchor="t" anchorCtr="0" compatLnSpc="1"/>
            <a:lstStyle/>
            <a:p>
              <a:endParaRPr lang="zh-CN" altLang="en-US" sz="2400">
                <a:solidFill>
                  <a:sysClr val="windowText" lastClr="000000"/>
                </a:solidFill>
              </a:endParaRPr>
            </a:p>
          </p:txBody>
        </p:sp>
      </p:grpSp>
      <p:sp>
        <p:nvSpPr>
          <p:cNvPr id="6" name="矩形 5"/>
          <p:cNvSpPr/>
          <p:nvPr/>
        </p:nvSpPr>
        <p:spPr>
          <a:xfrm>
            <a:off x="4618672" y="2670856"/>
            <a:ext cx="2954655" cy="923330"/>
          </a:xfrm>
          <a:prstGeom prst="rect">
            <a:avLst/>
          </a:prstGeom>
        </p:spPr>
        <p:txBody>
          <a:bodyPr wrap="none">
            <a:spAutoFit/>
          </a:bodyPr>
          <a:lstStyle/>
          <a:p>
            <a:pPr>
              <a:defRPr/>
            </a:pPr>
            <a:r>
              <a:rPr lang="zh-CN" altLang="en-US" sz="5400" kern="100" dirty="0">
                <a:solidFill>
                  <a:schemeClr val="bg1"/>
                </a:solidFill>
                <a:latin typeface="方正兰亭细黑_GBK" pitchFamily="2" charset="-122"/>
                <a:ea typeface="方正兰亭细黑_GBK" pitchFamily="2" charset="-122"/>
                <a:cs typeface="Times New Roman" panose="02020603050405020304" pitchFamily="18" charset="0"/>
              </a:rPr>
              <a:t>文献综述</a:t>
            </a:r>
            <a:endParaRPr lang="zh-CN" altLang="zh-CN" sz="5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2940529" y="3815719"/>
            <a:ext cx="144246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研究背景</a:t>
            </a:r>
            <a:endParaRPr lang="en-US" altLang="zh-CN" dirty="0">
              <a:solidFill>
                <a:schemeClr val="bg1"/>
              </a:solidFill>
              <a:latin typeface="方正兰亭细黑_GBK" pitchFamily="2" charset="-122"/>
              <a:ea typeface="方正兰亭细黑_GBK" pitchFamily="2" charset="-122"/>
            </a:endParaRPr>
          </a:p>
        </p:txBody>
      </p:sp>
      <p:sp>
        <p:nvSpPr>
          <p:cNvPr id="9" name="文本框 8"/>
          <p:cNvSpPr txBox="1"/>
          <p:nvPr/>
        </p:nvSpPr>
        <p:spPr>
          <a:xfrm>
            <a:off x="4796008" y="3815719"/>
            <a:ext cx="259998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国内外相关研究综述</a:t>
            </a: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3882413" y="3699047"/>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6EF8714-5E86-148F-E998-39B436A09AB2}"/>
              </a:ext>
            </a:extLst>
          </p:cNvPr>
          <p:cNvSpPr txBox="1"/>
          <p:nvPr/>
        </p:nvSpPr>
        <p:spPr>
          <a:xfrm>
            <a:off x="7573327" y="3815719"/>
            <a:ext cx="2139044" cy="458908"/>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主要贡献与创新</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a:spLocks noChangeArrowheads="1"/>
          </p:cNvSpPr>
          <p:nvPr/>
        </p:nvSpPr>
        <p:spPr bwMode="auto">
          <a:xfrm>
            <a:off x="2291284" y="2334344"/>
            <a:ext cx="8897195" cy="238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defTabSz="683895">
              <a:lnSpc>
                <a:spcPct val="140000"/>
              </a:lnSpc>
            </a:pPr>
            <a:r>
              <a:rPr lang="zh-CN" altLang="en-US" dirty="0">
                <a:solidFill>
                  <a:srgbClr val="1D2129"/>
                </a:solidFill>
                <a:latin typeface="PingFangSC-Regular"/>
              </a:rPr>
              <a:t>这篇文献的</a:t>
            </a:r>
            <a:r>
              <a:rPr lang="zh-CN" altLang="en-US" dirty="0"/>
              <a:t>研究目的是评估</a:t>
            </a:r>
            <a:r>
              <a:rPr lang="en-US" altLang="zh-CN" dirty="0" err="1"/>
              <a:t>eHMI</a:t>
            </a:r>
            <a:r>
              <a:rPr lang="zh-CN" altLang="en-US" dirty="0"/>
              <a:t>如何影响行人的风险评估和穿越决策。研究在虚拟现实环境中进行，采用广义线性混合模型（</a:t>
            </a:r>
            <a:r>
              <a:rPr lang="en-US" altLang="zh-CN" dirty="0"/>
              <a:t>GLMM</a:t>
            </a:r>
            <a:r>
              <a:rPr lang="zh-CN" altLang="en-US" dirty="0"/>
              <a:t>）和线性混合模型（</a:t>
            </a:r>
            <a:r>
              <a:rPr lang="en-US" altLang="zh-CN" dirty="0"/>
              <a:t>LMM</a:t>
            </a:r>
            <a:r>
              <a:rPr lang="zh-CN" altLang="en-US" dirty="0"/>
              <a:t>）分析了行人的“</a:t>
            </a:r>
            <a:r>
              <a:rPr lang="en-US" altLang="zh-CN" dirty="0"/>
              <a:t>Gap Acceptance”</a:t>
            </a:r>
            <a:r>
              <a:rPr lang="zh-CN" altLang="en-US" dirty="0"/>
              <a:t>（接受车距）、“</a:t>
            </a:r>
            <a:r>
              <a:rPr lang="en-US" altLang="zh-CN" dirty="0"/>
              <a:t>Crossing Time”</a:t>
            </a:r>
            <a:r>
              <a:rPr lang="zh-CN" altLang="en-US" dirty="0"/>
              <a:t>（穿越时间）和“</a:t>
            </a:r>
            <a:r>
              <a:rPr lang="en-US" altLang="zh-CN" dirty="0"/>
              <a:t>Safety Margin”</a:t>
            </a:r>
            <a:r>
              <a:rPr lang="zh-CN" altLang="en-US" dirty="0"/>
              <a:t>（安全边距）。结果表明，行人在面对配备</a:t>
            </a:r>
            <a:r>
              <a:rPr lang="en-US" altLang="zh-CN" dirty="0" err="1"/>
              <a:t>eHMI</a:t>
            </a:r>
            <a:r>
              <a:rPr lang="zh-CN" altLang="en-US" dirty="0"/>
              <a:t>的自动驾驶车辆时更倾向于加快穿越速度，保持更大的安全边距，尤其是在隔离交通条件下。然而，在混合交通条件下，行人对手动驾驶车辆的风险评估变差，容易接受较小车距，增加了交通风险。</a:t>
            </a:r>
            <a:endParaRPr lang="en-US" altLang="zh-CN" dirty="0">
              <a:solidFill>
                <a:srgbClr val="1D2129"/>
              </a:solidFill>
              <a:latin typeface="PingFangSC-Regular"/>
            </a:endParaRPr>
          </a:p>
        </p:txBody>
      </p:sp>
      <p:sp>
        <p:nvSpPr>
          <p:cNvPr id="41" name="文本框 40"/>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研究综述</a:t>
            </a:r>
            <a:endParaRPr lang="zh-CN" altLang="en-US" sz="3600" b="0" dirty="0">
              <a:latin typeface="黑体" panose="02010609060101010101" charset="-122"/>
              <a:ea typeface="黑体" panose="0201060906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研究方法</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4621704" y="3957161"/>
            <a:ext cx="1474296" cy="458908"/>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研究思路</a:t>
            </a: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12" name="Freeform 7"/>
            <p:cNvSpPr>
              <a:spLocks noEditPoints="1"/>
            </p:cNvSpPr>
            <p:nvPr/>
          </p:nvSpPr>
          <p:spPr bwMode="auto">
            <a:xfrm>
              <a:off x="5684045" y="1658520"/>
              <a:ext cx="1080500" cy="88544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4" name="文本框 3">
            <a:extLst>
              <a:ext uri="{FF2B5EF4-FFF2-40B4-BE49-F238E27FC236}">
                <a16:creationId xmlns:a16="http://schemas.microsoft.com/office/drawing/2014/main" id="{20821E81-84C5-CF31-5BEC-2A5389301E7D}"/>
              </a:ext>
            </a:extLst>
          </p:cNvPr>
          <p:cNvSpPr txBox="1"/>
          <p:nvPr/>
        </p:nvSpPr>
        <p:spPr>
          <a:xfrm>
            <a:off x="6460838" y="3957161"/>
            <a:ext cx="1505527" cy="458908"/>
          </a:xfrm>
          <a:prstGeom prst="rect">
            <a:avLst/>
          </a:prstGeom>
          <a:noFill/>
        </p:spPr>
        <p:txBody>
          <a:bodyPr wrap="square" anchor="t">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研究方案</a:t>
            </a:r>
            <a:endParaRPr lang="en-US" altLang="zh-CN" dirty="0">
              <a:solidFill>
                <a:schemeClr val="bg1"/>
              </a:solidFill>
              <a:latin typeface="方正兰亭细黑_GBK" pitchFamily="2" charset="-122"/>
              <a:ea typeface="方正兰亭细黑_GBK"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a:t>
            </a:r>
            <a:r>
              <a:rPr lang="zh-CN" altLang="en-US" sz="3600" dirty="0">
                <a:latin typeface="黑体" panose="02010609060101010101" charset="-122"/>
                <a:ea typeface="黑体" panose="02010609060101010101" charset="-122"/>
              </a:rPr>
              <a:t>目的</a:t>
            </a:r>
            <a:endParaRPr lang="zh-CN" altLang="en-US" sz="3600" b="0" dirty="0">
              <a:latin typeface="黑体" panose="02010609060101010101" charset="-122"/>
              <a:ea typeface="黑体" panose="02010609060101010101" charset="-122"/>
            </a:endParaRPr>
          </a:p>
        </p:txBody>
      </p:sp>
      <p:sp>
        <p:nvSpPr>
          <p:cNvPr id="3" name="矩形 2">
            <a:extLst>
              <a:ext uri="{FF2B5EF4-FFF2-40B4-BE49-F238E27FC236}">
                <a16:creationId xmlns:a16="http://schemas.microsoft.com/office/drawing/2014/main" id="{002BEAEC-9E0A-2837-B290-47FA165A7067}"/>
              </a:ext>
            </a:extLst>
          </p:cNvPr>
          <p:cNvSpPr>
            <a:spLocks noChangeArrowheads="1"/>
          </p:cNvSpPr>
          <p:nvPr/>
        </p:nvSpPr>
        <p:spPr bwMode="auto">
          <a:xfrm>
            <a:off x="2352293" y="2431996"/>
            <a:ext cx="8897195" cy="1994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defTabSz="683895">
              <a:lnSpc>
                <a:spcPct val="140000"/>
              </a:lnSpc>
            </a:pPr>
            <a:r>
              <a:rPr lang="zh-CN" altLang="en-US" dirty="0">
                <a:solidFill>
                  <a:srgbClr val="1D2129"/>
                </a:solidFill>
                <a:latin typeface="PingFangSC-Regular"/>
              </a:rPr>
              <a:t>本文的研究目的是评估</a:t>
            </a:r>
            <a:r>
              <a:rPr lang="en-US" altLang="zh-CN" dirty="0" err="1">
                <a:solidFill>
                  <a:srgbClr val="1D2129"/>
                </a:solidFill>
                <a:latin typeface="PingFangSC-Regular"/>
              </a:rPr>
              <a:t>eHMI</a:t>
            </a:r>
            <a:r>
              <a:rPr lang="zh-CN" altLang="en-US" dirty="0">
                <a:solidFill>
                  <a:srgbClr val="1D2129"/>
                </a:solidFill>
                <a:latin typeface="PingFangSC-Regular"/>
              </a:rPr>
              <a:t>在行人过马路决策中的作用，特别是在面对自动驾驶车辆（</a:t>
            </a:r>
            <a:r>
              <a:rPr lang="en-US" altLang="zh-CN" dirty="0">
                <a:solidFill>
                  <a:srgbClr val="1D2129"/>
                </a:solidFill>
                <a:latin typeface="PingFangSC-Regular"/>
              </a:rPr>
              <a:t>AVs</a:t>
            </a:r>
            <a:r>
              <a:rPr lang="zh-CN" altLang="en-US" dirty="0">
                <a:solidFill>
                  <a:srgbClr val="1D2129"/>
                </a:solidFill>
                <a:latin typeface="PingFangSC-Regular"/>
              </a:rPr>
              <a:t>）和手动驾驶车辆（</a:t>
            </a:r>
            <a:r>
              <a:rPr lang="en-US" altLang="zh-CN" dirty="0">
                <a:solidFill>
                  <a:srgbClr val="1D2129"/>
                </a:solidFill>
                <a:latin typeface="PingFangSC-Regular"/>
              </a:rPr>
              <a:t>MVs</a:t>
            </a:r>
            <a:r>
              <a:rPr lang="zh-CN" altLang="en-US" dirty="0">
                <a:solidFill>
                  <a:srgbClr val="1D2129"/>
                </a:solidFill>
                <a:latin typeface="PingFangSC-Regular"/>
              </a:rPr>
              <a:t>）时，行人的风险评估和穿越行为如何受到</a:t>
            </a:r>
            <a:r>
              <a:rPr lang="en-US" altLang="zh-CN" dirty="0" err="1">
                <a:solidFill>
                  <a:srgbClr val="1D2129"/>
                </a:solidFill>
                <a:latin typeface="PingFangSC-Regular"/>
              </a:rPr>
              <a:t>eHMI</a:t>
            </a:r>
            <a:r>
              <a:rPr lang="zh-CN" altLang="en-US" dirty="0">
                <a:solidFill>
                  <a:srgbClr val="1D2129"/>
                </a:solidFill>
                <a:latin typeface="PingFangSC-Regular"/>
              </a:rPr>
              <a:t>的影响。研究还探讨了在混合交通条件下，</a:t>
            </a:r>
            <a:r>
              <a:rPr lang="en-US" altLang="zh-CN" dirty="0" err="1">
                <a:solidFill>
                  <a:srgbClr val="1D2129"/>
                </a:solidFill>
                <a:latin typeface="PingFangSC-Regular"/>
              </a:rPr>
              <a:t>eHMI</a:t>
            </a:r>
            <a:r>
              <a:rPr lang="zh-CN" altLang="en-US" dirty="0">
                <a:solidFill>
                  <a:srgbClr val="1D2129"/>
                </a:solidFill>
                <a:latin typeface="PingFangSC-Regular"/>
              </a:rPr>
              <a:t>装备的自动驾驶车辆是否会影响行人对手动驾驶车辆的交互行为，从而揭示</a:t>
            </a:r>
            <a:r>
              <a:rPr lang="en-US" altLang="zh-CN" dirty="0" err="1">
                <a:solidFill>
                  <a:srgbClr val="1D2129"/>
                </a:solidFill>
                <a:latin typeface="PingFangSC-Regular"/>
              </a:rPr>
              <a:t>eHMI</a:t>
            </a:r>
            <a:r>
              <a:rPr lang="zh-CN" altLang="en-US" dirty="0">
                <a:solidFill>
                  <a:srgbClr val="1D2129"/>
                </a:solidFill>
                <a:latin typeface="PingFangSC-Regular"/>
              </a:rPr>
              <a:t>在提升行人安全性和效率方面的潜力，以及在复杂交通环境中可能引发的风险转移问题。</a:t>
            </a:r>
            <a:endParaRPr lang="en-US" altLang="zh-CN" dirty="0">
              <a:solidFill>
                <a:srgbClr val="1D2129"/>
              </a:solidFill>
              <a:latin typeface="PingFangSC-Regul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实验设计</a:t>
            </a:r>
          </a:p>
        </p:txBody>
      </p:sp>
      <p:sp>
        <p:nvSpPr>
          <p:cNvPr id="2" name="文本框 1">
            <a:extLst>
              <a:ext uri="{FF2B5EF4-FFF2-40B4-BE49-F238E27FC236}">
                <a16:creationId xmlns:a16="http://schemas.microsoft.com/office/drawing/2014/main" id="{A76B6C7E-E034-41D8-EFEA-972AAF7B2F37}"/>
              </a:ext>
            </a:extLst>
          </p:cNvPr>
          <p:cNvSpPr txBox="1"/>
          <p:nvPr/>
        </p:nvSpPr>
        <p:spPr>
          <a:xfrm>
            <a:off x="2210764" y="1533505"/>
            <a:ext cx="9275220" cy="2764411"/>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虚拟现实环境中设置了一条四车道、双向的道路，车辆以恒定速度从左侧驶来。</a:t>
            </a:r>
            <a:endParaRPr lang="en-US" altLang="zh-CN" b="0" i="0" dirty="0">
              <a:solidFill>
                <a:srgbClr val="1D2129"/>
              </a:solidFill>
              <a:effectLst/>
              <a:latin typeface="PingFangSC-Regular"/>
            </a:endParaRPr>
          </a:p>
          <a:p>
            <a:pPr indent="457200" defTabSz="683895">
              <a:lnSpc>
                <a:spcPct val="140000"/>
              </a:lnSpc>
            </a:pPr>
            <a:r>
              <a:rPr lang="zh-CN" altLang="en-US" dirty="0"/>
              <a:t>实验设计为</a:t>
            </a:r>
            <a:r>
              <a:rPr lang="en-US" altLang="zh-CN" dirty="0"/>
              <a:t>3×3×9</a:t>
            </a:r>
            <a:r>
              <a:rPr lang="zh-CN" altLang="en-US" dirty="0"/>
              <a:t>的被试内设计，包含三个变量：交通条件（仅手动驾驶车辆</a:t>
            </a:r>
            <a:r>
              <a:rPr lang="en-US" altLang="zh-CN" dirty="0"/>
              <a:t>MVs</a:t>
            </a:r>
            <a:r>
              <a:rPr lang="zh-CN" altLang="en-US" dirty="0"/>
              <a:t>、仅</a:t>
            </a:r>
            <a:r>
              <a:rPr lang="en-US" altLang="zh-CN" dirty="0" err="1"/>
              <a:t>eHMI</a:t>
            </a:r>
            <a:r>
              <a:rPr lang="zh-CN" altLang="en-US" dirty="0"/>
              <a:t>装备的自动驾驶车辆</a:t>
            </a:r>
            <a:r>
              <a:rPr lang="en-US" altLang="zh-CN" dirty="0"/>
              <a:t>AVs</a:t>
            </a:r>
            <a:r>
              <a:rPr lang="zh-CN" altLang="en-US" dirty="0"/>
              <a:t>、混合交通条件）、车辆速度（</a:t>
            </a:r>
            <a:r>
              <a:rPr lang="en-US" altLang="zh-CN" dirty="0"/>
              <a:t>30</a:t>
            </a:r>
            <a:r>
              <a:rPr lang="zh-CN" altLang="en-US" dirty="0"/>
              <a:t>、</a:t>
            </a:r>
            <a:r>
              <a:rPr lang="en-US" altLang="zh-CN" dirty="0"/>
              <a:t>45</a:t>
            </a:r>
            <a:r>
              <a:rPr lang="zh-CN" altLang="en-US" dirty="0"/>
              <a:t>、</a:t>
            </a:r>
            <a:r>
              <a:rPr lang="en-US" altLang="zh-CN" dirty="0"/>
              <a:t>60 km/h</a:t>
            </a:r>
            <a:r>
              <a:rPr lang="zh-CN" altLang="en-US" dirty="0"/>
              <a:t>）、和间隙大小（从</a:t>
            </a:r>
            <a:r>
              <a:rPr lang="en-US" altLang="zh-CN" dirty="0"/>
              <a:t>2</a:t>
            </a:r>
            <a:r>
              <a:rPr lang="zh-CN" altLang="en-US" dirty="0"/>
              <a:t>秒到</a:t>
            </a:r>
            <a:r>
              <a:rPr lang="en-US" altLang="zh-CN" dirty="0"/>
              <a:t>6</a:t>
            </a:r>
            <a:r>
              <a:rPr lang="zh-CN" altLang="en-US" dirty="0"/>
              <a:t>秒，每</a:t>
            </a:r>
            <a:r>
              <a:rPr lang="en-US" altLang="zh-CN" dirty="0"/>
              <a:t>0.5</a:t>
            </a:r>
            <a:r>
              <a:rPr lang="zh-CN" altLang="en-US" dirty="0"/>
              <a:t>秒为一个间隔）。</a:t>
            </a:r>
            <a:endParaRPr lang="en-US" altLang="zh-CN" dirty="0"/>
          </a:p>
          <a:p>
            <a:pPr indent="457200" defTabSz="683895">
              <a:lnSpc>
                <a:spcPct val="140000"/>
              </a:lnSpc>
            </a:pPr>
            <a:r>
              <a:rPr lang="en-US" altLang="zh-CN" dirty="0" err="1"/>
              <a:t>eHMI</a:t>
            </a:r>
            <a:r>
              <a:rPr lang="zh-CN" altLang="en-US" dirty="0"/>
              <a:t>使用红、黄、绿三种颜色信号来表示不同的风险级别。根据车辆到达参与者位置的预计时间（</a:t>
            </a:r>
            <a:r>
              <a:rPr lang="en-US" altLang="zh-CN" dirty="0"/>
              <a:t>TTA</a:t>
            </a:r>
            <a:r>
              <a:rPr lang="zh-CN" altLang="en-US" dirty="0"/>
              <a:t>），</a:t>
            </a:r>
            <a:r>
              <a:rPr lang="en-US" altLang="zh-CN" dirty="0" err="1"/>
              <a:t>eHMI</a:t>
            </a:r>
            <a:r>
              <a:rPr lang="zh-CN" altLang="en-US" dirty="0"/>
              <a:t>显示的状态变化为：红灯（</a:t>
            </a:r>
            <a:r>
              <a:rPr lang="en-US" altLang="zh-CN" dirty="0"/>
              <a:t>TTA</a:t>
            </a:r>
            <a:r>
              <a:rPr lang="zh-CN" altLang="en-US" dirty="0"/>
              <a:t>在</a:t>
            </a:r>
            <a:r>
              <a:rPr lang="en-US" altLang="zh-CN" dirty="0"/>
              <a:t>2-3.7</a:t>
            </a:r>
            <a:r>
              <a:rPr lang="zh-CN" altLang="en-US" dirty="0"/>
              <a:t>秒之间），黄灯（</a:t>
            </a:r>
            <a:r>
              <a:rPr lang="en-US" altLang="zh-CN" dirty="0"/>
              <a:t>TTA</a:t>
            </a:r>
            <a:r>
              <a:rPr lang="zh-CN" altLang="en-US" dirty="0"/>
              <a:t>在</a:t>
            </a:r>
            <a:r>
              <a:rPr lang="en-US" altLang="zh-CN" dirty="0"/>
              <a:t>3.7-5.1</a:t>
            </a:r>
            <a:r>
              <a:rPr lang="zh-CN" altLang="en-US" dirty="0"/>
              <a:t>秒之间），绿灯（</a:t>
            </a:r>
            <a:r>
              <a:rPr lang="en-US" altLang="zh-CN" dirty="0"/>
              <a:t>TTA</a:t>
            </a:r>
            <a:r>
              <a:rPr lang="zh-CN" altLang="en-US" dirty="0"/>
              <a:t>在</a:t>
            </a:r>
            <a:r>
              <a:rPr lang="en-US" altLang="zh-CN" dirty="0"/>
              <a:t>5.1-6</a:t>
            </a:r>
            <a:r>
              <a:rPr lang="zh-CN" altLang="en-US" dirty="0"/>
              <a:t>秒之间）。</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5B8A436-B6ED-0DE8-7DC0-AB87C3070465}"/>
              </a:ext>
            </a:extLst>
          </p:cNvPr>
          <p:cNvPicPr>
            <a:picLocks noChangeAspect="1"/>
          </p:cNvPicPr>
          <p:nvPr/>
        </p:nvPicPr>
        <p:blipFill>
          <a:blip r:embed="rId3"/>
          <a:stretch>
            <a:fillRect/>
          </a:stretch>
        </p:blipFill>
        <p:spPr>
          <a:xfrm>
            <a:off x="3570316" y="4297916"/>
            <a:ext cx="6556116" cy="2088371"/>
          </a:xfrm>
          <a:prstGeom prst="rect">
            <a:avLst/>
          </a:prstGeom>
        </p:spPr>
      </p:pic>
    </p:spTree>
    <p:extLst>
      <p:ext uri="{BB962C8B-B14F-4D97-AF65-F5344CB8AC3E}">
        <p14:creationId xmlns:p14="http://schemas.microsoft.com/office/powerpoint/2010/main" val="1866924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实验设计</a:t>
            </a:r>
          </a:p>
        </p:txBody>
      </p:sp>
      <p:sp>
        <p:nvSpPr>
          <p:cNvPr id="5" name="文本框 4">
            <a:extLst>
              <a:ext uri="{FF2B5EF4-FFF2-40B4-BE49-F238E27FC236}">
                <a16:creationId xmlns:a16="http://schemas.microsoft.com/office/drawing/2014/main" id="{9E64A511-2E6D-F227-6D79-B4435FD06A93}"/>
              </a:ext>
            </a:extLst>
          </p:cNvPr>
          <p:cNvSpPr txBox="1"/>
          <p:nvPr/>
        </p:nvSpPr>
        <p:spPr>
          <a:xfrm>
            <a:off x="2213874" y="1617329"/>
            <a:ext cx="9218645" cy="1989327"/>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共有</a:t>
            </a:r>
            <a:r>
              <a:rPr lang="en-US" altLang="zh-CN" b="0" i="0" dirty="0">
                <a:solidFill>
                  <a:srgbClr val="1D2129"/>
                </a:solidFill>
                <a:effectLst/>
                <a:latin typeface="PingFangSC-Regular"/>
              </a:rPr>
              <a:t>47</a:t>
            </a:r>
            <a:r>
              <a:rPr lang="zh-CN" altLang="en-US" b="0" i="0" dirty="0">
                <a:solidFill>
                  <a:srgbClr val="1D2129"/>
                </a:solidFill>
                <a:effectLst/>
                <a:latin typeface="PingFangSC-Regular"/>
              </a:rPr>
              <a:t>名参与者（</a:t>
            </a:r>
            <a:r>
              <a:rPr lang="en-US" altLang="zh-CN" b="0" i="0" dirty="0">
                <a:solidFill>
                  <a:srgbClr val="1D2129"/>
                </a:solidFill>
                <a:effectLst/>
                <a:latin typeface="PingFangSC-Regular"/>
              </a:rPr>
              <a:t>17</a:t>
            </a:r>
            <a:r>
              <a:rPr lang="zh-CN" altLang="en-US" b="0" i="0" dirty="0">
                <a:solidFill>
                  <a:srgbClr val="1D2129"/>
                </a:solidFill>
                <a:effectLst/>
                <a:latin typeface="PingFangSC-Regular"/>
              </a:rPr>
              <a:t>名男性和</a:t>
            </a:r>
            <a:r>
              <a:rPr lang="en-US" altLang="zh-CN" b="0" i="0" dirty="0">
                <a:solidFill>
                  <a:srgbClr val="1D2129"/>
                </a:solidFill>
                <a:effectLst/>
                <a:latin typeface="PingFangSC-Regular"/>
              </a:rPr>
              <a:t>30</a:t>
            </a:r>
            <a:r>
              <a:rPr lang="zh-CN" altLang="en-US" b="0" i="0" dirty="0">
                <a:solidFill>
                  <a:srgbClr val="1D2129"/>
                </a:solidFill>
                <a:effectLst/>
                <a:latin typeface="PingFangSC-Regular"/>
              </a:rPr>
              <a:t>名女性），年龄在</a:t>
            </a:r>
            <a:r>
              <a:rPr lang="en-US" altLang="zh-CN" b="0" i="0" dirty="0">
                <a:solidFill>
                  <a:srgbClr val="1D2129"/>
                </a:solidFill>
                <a:effectLst/>
                <a:latin typeface="PingFangSC-Regular"/>
              </a:rPr>
              <a:t>19</a:t>
            </a:r>
            <a:r>
              <a:rPr lang="zh-CN" altLang="en-US" b="0" i="0" dirty="0">
                <a:solidFill>
                  <a:srgbClr val="1D2129"/>
                </a:solidFill>
                <a:effectLst/>
                <a:latin typeface="PingFangSC-Regular"/>
              </a:rPr>
              <a:t>到</a:t>
            </a:r>
            <a:r>
              <a:rPr lang="en-US" altLang="zh-CN" b="0" i="0" dirty="0">
                <a:solidFill>
                  <a:srgbClr val="1D2129"/>
                </a:solidFill>
                <a:effectLst/>
                <a:latin typeface="PingFangSC-Regular"/>
              </a:rPr>
              <a:t>25</a:t>
            </a:r>
            <a:r>
              <a:rPr lang="zh-CN" altLang="en-US" b="0" i="0" dirty="0">
                <a:solidFill>
                  <a:srgbClr val="1D2129"/>
                </a:solidFill>
                <a:effectLst/>
                <a:latin typeface="PingFangSC-Regular"/>
              </a:rPr>
              <a:t>岁之间。</a:t>
            </a:r>
            <a:endParaRPr lang="en-US" altLang="zh-CN" b="0" i="0" dirty="0">
              <a:solidFill>
                <a:srgbClr val="1D2129"/>
              </a:solidFill>
              <a:effectLst/>
              <a:latin typeface="PingFangSC-Regular"/>
            </a:endParaRPr>
          </a:p>
          <a:p>
            <a:pPr indent="457200" defTabSz="683895">
              <a:lnSpc>
                <a:spcPct val="140000"/>
              </a:lnSpc>
            </a:pP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参与者首先阅读实验说明并签署知情同意书，然后佩戴</a:t>
            </a:r>
            <a:r>
              <a:rPr lang="en-US" altLang="zh-CN" dirty="0">
                <a:latin typeface="微软雅黑" panose="020B0503020204020204" pitchFamily="34" charset="-122"/>
                <a:ea typeface="微软雅黑" panose="020B0503020204020204" pitchFamily="34" charset="-122"/>
              </a:rPr>
              <a:t>VR</a:t>
            </a:r>
            <a:r>
              <a:rPr lang="zh-CN" altLang="en-US" dirty="0">
                <a:latin typeface="微软雅黑" panose="020B0503020204020204" pitchFamily="34" charset="-122"/>
                <a:ea typeface="微软雅黑" panose="020B0503020204020204" pitchFamily="34" charset="-122"/>
              </a:rPr>
              <a:t>设备进入虚拟环境进行训练，正式实验包含</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个模块（</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个仅包含</a:t>
            </a:r>
            <a:r>
              <a:rPr lang="en-US" altLang="zh-CN" dirty="0">
                <a:latin typeface="微软雅黑" panose="020B0503020204020204" pitchFamily="34" charset="-122"/>
                <a:ea typeface="微软雅黑" panose="020B0503020204020204" pitchFamily="34" charset="-122"/>
              </a:rPr>
              <a:t>MVs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个仅包含</a:t>
            </a:r>
            <a:r>
              <a:rPr lang="en-US" altLang="zh-CN" dirty="0">
                <a:latin typeface="微软雅黑" panose="020B0503020204020204" pitchFamily="34" charset="-122"/>
                <a:ea typeface="微软雅黑" panose="020B0503020204020204" pitchFamily="34" charset="-122"/>
              </a:rPr>
              <a:t>AVs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个为混合交通条件）。每次试验中，参与者决定是否在一个车辆前穿过道路，直到成功通过一次为止。</a:t>
            </a:r>
            <a:endParaRPr lang="en-US"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35BB233-FE97-5EF7-73A6-73BF5FE3897B}"/>
              </a:ext>
            </a:extLst>
          </p:cNvPr>
          <p:cNvPicPr>
            <a:picLocks noChangeAspect="1"/>
          </p:cNvPicPr>
          <p:nvPr/>
        </p:nvPicPr>
        <p:blipFill>
          <a:blip r:embed="rId3"/>
          <a:stretch>
            <a:fillRect/>
          </a:stretch>
        </p:blipFill>
        <p:spPr>
          <a:xfrm>
            <a:off x="3926634" y="3606656"/>
            <a:ext cx="5543938" cy="2967428"/>
          </a:xfrm>
          <a:prstGeom prst="rect">
            <a:avLst/>
          </a:prstGeom>
        </p:spPr>
      </p:pic>
    </p:spTree>
    <p:extLst>
      <p:ext uri="{BB962C8B-B14F-4D97-AF65-F5344CB8AC3E}">
        <p14:creationId xmlns:p14="http://schemas.microsoft.com/office/powerpoint/2010/main" val="20876170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900d1f02-1100-4b6c-bd37-92dfe6f6b5eb"/>
  <p:tag name="COMMONDATA" val="eyJoZGlkIjoiNWU0MDk5NzRlMGY4MjI4MDdkNzdiOTlhMWUzZjE5NDgifQ=="/>
</p:tagLst>
</file>

<file path=ppt/theme/theme1.xml><?xml version="1.0" encoding="utf-8"?>
<a:theme xmlns:a="http://schemas.openxmlformats.org/drawingml/2006/main" name="Office 主题">
  <a:themeElements>
    <a:clrScheme name="达芬奇的左手">
      <a:dk1>
        <a:srgbClr val="000000"/>
      </a:dk1>
      <a:lt1>
        <a:srgbClr val="FFFFFF"/>
      </a:lt1>
      <a:dk2>
        <a:srgbClr val="44546A"/>
      </a:dk2>
      <a:lt2>
        <a:srgbClr val="E7E6E6"/>
      </a:lt2>
      <a:accent1>
        <a:srgbClr val="2A3D52"/>
      </a:accent1>
      <a:accent2>
        <a:srgbClr val="C4AF99"/>
      </a:accent2>
      <a:accent3>
        <a:srgbClr val="5B6C83"/>
      </a:accent3>
      <a:accent4>
        <a:srgbClr val="D7CCB8"/>
      </a:accent4>
      <a:accent5>
        <a:srgbClr val="38526E"/>
      </a:accent5>
      <a:accent6>
        <a:srgbClr val="BFBFBF"/>
      </a:accent6>
      <a:hlink>
        <a:srgbClr val="2A3D52"/>
      </a:hlink>
      <a:folHlink>
        <a:srgbClr val="C4AF99"/>
      </a:folHlink>
    </a:clrScheme>
    <a:fontScheme name="Lao UI">
      <a:majorFont>
        <a:latin typeface="Lao UI"/>
        <a:ea typeface="微软雅黑"/>
        <a:cs typeface=""/>
      </a:majorFont>
      <a:minorFont>
        <a:latin typeface="Lao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10453</TotalTime>
  <Words>3006</Words>
  <Application>Microsoft Office PowerPoint</Application>
  <PresentationFormat>宽屏</PresentationFormat>
  <Paragraphs>147</Paragraphs>
  <Slides>30</Slides>
  <Notes>30</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Arial Unicode MS</vt:lpstr>
      <vt:lpstr>PingFangSC-Regular</vt:lpstr>
      <vt:lpstr>方正大标宋简体</vt:lpstr>
      <vt:lpstr>方正兰亭细黑_GBK</vt:lpstr>
      <vt:lpstr>黑体</vt:lpstr>
      <vt:lpstr>微软雅黑</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毕业答辩类</dc:title>
  <dc:subject>RP</dc:subject>
  <dc:creator>李泽漩</dc:creator>
  <cp:keywords>RP</cp:keywords>
  <dc:description>RP</dc:description>
  <cp:lastModifiedBy>泽漩 李</cp:lastModifiedBy>
  <cp:revision>75</cp:revision>
  <dcterms:created xsi:type="dcterms:W3CDTF">2018-03-09T08:38:00Z</dcterms:created>
  <dcterms:modified xsi:type="dcterms:W3CDTF">2024-10-16T04:41:11Z</dcterms:modified>
  <cp:category>RP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F7BE868AC5EE45D882BF578F0F233D6C_13</vt:lpwstr>
  </property>
</Properties>
</file>